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2.xml" ContentType="application/vnd.openxmlformats-officedocument.themeOverride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18"/>
  </p:notesMasterIdLst>
  <p:handoutMasterIdLst>
    <p:handoutMasterId r:id="rId19"/>
  </p:handoutMasterIdLst>
  <p:sldIdLst>
    <p:sldId id="256" r:id="rId6"/>
    <p:sldId id="258" r:id="rId7"/>
    <p:sldId id="277" r:id="rId8"/>
    <p:sldId id="279" r:id="rId9"/>
    <p:sldId id="280" r:id="rId10"/>
    <p:sldId id="281" r:id="rId11"/>
    <p:sldId id="282" r:id="rId12"/>
    <p:sldId id="260" r:id="rId13"/>
    <p:sldId id="274" r:id="rId14"/>
    <p:sldId id="275" r:id="rId15"/>
    <p:sldId id="261" r:id="rId16"/>
    <p:sldId id="264" r:id="rId17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 autoAdjust="0"/>
    <p:restoredTop sz="93381" autoAdjust="0"/>
  </p:normalViewPr>
  <p:slideViewPr>
    <p:cSldViewPr>
      <p:cViewPr varScale="1">
        <p:scale>
          <a:sx n="75" d="100"/>
          <a:sy n="75" d="100"/>
        </p:scale>
        <p:origin x="139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8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5" Type="http://schemas.openxmlformats.org/officeDocument/2006/relationships/chartUserShapes" Target="../drawings/drawing4.xml"/><Relationship Id="rId4" Type="http://schemas.openxmlformats.org/officeDocument/2006/relationships/package" Target="../embeddings/Microsoft_Excel_Worksheet9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0.xml"/><Relationship Id="rId1" Type="http://schemas.microsoft.com/office/2011/relationships/chartStyle" Target="style10.xml"/><Relationship Id="rId5" Type="http://schemas.openxmlformats.org/officeDocument/2006/relationships/chartUserShapes" Target="../drawings/drawing5.xml"/><Relationship Id="rId4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chartUserShapes" Target="../drawings/drawing3.xml"/><Relationship Id="rId4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0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Zuarungu </a:t>
            </a:r>
            <a:endParaRPr lang="en-US" sz="1000"/>
          </a:p>
        </c:rich>
      </c:tx>
      <c:layout>
        <c:manualLayout>
          <c:xMode val="edge"/>
          <c:yMode val="edge"/>
          <c:x val="0.41729165672472757"/>
          <c:y val="3.0490734112781356E-2"/>
        </c:manualLayout>
      </c:layout>
      <c:overlay val="0"/>
      <c:spPr>
        <a:noFill/>
        <a:ln w="2539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9801612497084126"/>
          <c:y val="2.5428331875182269E-2"/>
          <c:w val="0.79126334929146214"/>
          <c:h val="0.783047900262467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'Probability analysis'!$L$16</c:f>
              <c:strCache>
                <c:ptCount val="1"/>
                <c:pt idx="0">
                  <c:v>≥7</c:v>
                </c:pt>
              </c:strCache>
            </c:strRef>
          </c:tx>
          <c:spPr>
            <a:solidFill>
              <a:srgbClr val="5B9BD5"/>
            </a:solidFill>
            <a:ln w="25396">
              <a:noFill/>
            </a:ln>
          </c:spPr>
          <c:invertIfNegative val="0"/>
          <c:cat>
            <c:multiLvlStrRef>
              <c:f>'Probability analysis'!$J$17:$K$21</c:f>
              <c:multiLvlStrCache>
                <c:ptCount val="5"/>
                <c:lvl>
                  <c:pt idx="0">
                    <c:v>Initial</c:v>
                  </c:pt>
                  <c:pt idx="1">
                    <c:v>Dev</c:v>
                  </c:pt>
                  <c:pt idx="2">
                    <c:v>Mid</c:v>
                  </c:pt>
                  <c:pt idx="3">
                    <c:v>Late</c:v>
                  </c:pt>
                  <c:pt idx="4">
                    <c:v>Full season</c:v>
                  </c:pt>
                </c:lvl>
                <c:lvl>
                  <c:pt idx="0">
                    <c:v>Growth stages of millet</c:v>
                  </c:pt>
                </c:lvl>
              </c:multiLvlStrCache>
            </c:multiLvlStrRef>
          </c:cat>
          <c:val>
            <c:numRef>
              <c:f>'Probability analysis'!$L$17:$L$21</c:f>
              <c:numCache>
                <c:formatCode>General</c:formatCode>
                <c:ptCount val="5"/>
                <c:pt idx="0">
                  <c:v>0</c:v>
                </c:pt>
                <c:pt idx="1">
                  <c:v>13.21</c:v>
                </c:pt>
                <c:pt idx="2">
                  <c:v>33.979999999999997</c:v>
                </c:pt>
                <c:pt idx="3">
                  <c:v>18.87</c:v>
                </c:pt>
                <c:pt idx="4">
                  <c:v>49.06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EC-4E93-91E5-59E24250D65D}"/>
            </c:ext>
          </c:extLst>
        </c:ser>
        <c:ser>
          <c:idx val="1"/>
          <c:order val="1"/>
          <c:tx>
            <c:strRef>
              <c:f>'Probability analysis'!$M$16</c:f>
              <c:strCache>
                <c:ptCount val="1"/>
                <c:pt idx="0">
                  <c:v>≥10</c:v>
                </c:pt>
              </c:strCache>
            </c:strRef>
          </c:tx>
          <c:spPr>
            <a:solidFill>
              <a:srgbClr val="ED7D31"/>
            </a:solidFill>
            <a:ln w="25396">
              <a:noFill/>
            </a:ln>
          </c:spPr>
          <c:invertIfNegative val="0"/>
          <c:cat>
            <c:multiLvlStrRef>
              <c:f>'Probability analysis'!$J$17:$K$21</c:f>
              <c:multiLvlStrCache>
                <c:ptCount val="5"/>
                <c:lvl>
                  <c:pt idx="0">
                    <c:v>Initial</c:v>
                  </c:pt>
                  <c:pt idx="1">
                    <c:v>Dev</c:v>
                  </c:pt>
                  <c:pt idx="2">
                    <c:v>Mid</c:v>
                  </c:pt>
                  <c:pt idx="3">
                    <c:v>Late</c:v>
                  </c:pt>
                  <c:pt idx="4">
                    <c:v>Full season</c:v>
                  </c:pt>
                </c:lvl>
                <c:lvl>
                  <c:pt idx="0">
                    <c:v>Growth stages of millet</c:v>
                  </c:pt>
                </c:lvl>
              </c:multiLvlStrCache>
            </c:multiLvlStrRef>
          </c:cat>
          <c:val>
            <c:numRef>
              <c:f>'Probability analysis'!$M$17:$M$21</c:f>
              <c:numCache>
                <c:formatCode>General</c:formatCode>
                <c:ptCount val="5"/>
                <c:pt idx="0">
                  <c:v>0</c:v>
                </c:pt>
                <c:pt idx="1">
                  <c:v>1.89</c:v>
                </c:pt>
                <c:pt idx="2">
                  <c:v>13.21</c:v>
                </c:pt>
                <c:pt idx="3">
                  <c:v>9.43</c:v>
                </c:pt>
                <c:pt idx="4">
                  <c:v>22.64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EC-4E93-91E5-59E24250D65D}"/>
            </c:ext>
          </c:extLst>
        </c:ser>
        <c:ser>
          <c:idx val="2"/>
          <c:order val="2"/>
          <c:tx>
            <c:strRef>
              <c:f>'Probability analysis'!$N$16</c:f>
              <c:strCache>
                <c:ptCount val="1"/>
                <c:pt idx="0">
                  <c:v>≥14</c:v>
                </c:pt>
              </c:strCache>
            </c:strRef>
          </c:tx>
          <c:spPr>
            <a:solidFill>
              <a:srgbClr val="A5A5A5"/>
            </a:solidFill>
            <a:ln w="25396">
              <a:noFill/>
            </a:ln>
          </c:spPr>
          <c:invertIfNegative val="0"/>
          <c:cat>
            <c:multiLvlStrRef>
              <c:f>'Probability analysis'!$J$17:$K$21</c:f>
              <c:multiLvlStrCache>
                <c:ptCount val="5"/>
                <c:lvl>
                  <c:pt idx="0">
                    <c:v>Initial</c:v>
                  </c:pt>
                  <c:pt idx="1">
                    <c:v>Dev</c:v>
                  </c:pt>
                  <c:pt idx="2">
                    <c:v>Mid</c:v>
                  </c:pt>
                  <c:pt idx="3">
                    <c:v>Late</c:v>
                  </c:pt>
                  <c:pt idx="4">
                    <c:v>Full season</c:v>
                  </c:pt>
                </c:lvl>
                <c:lvl>
                  <c:pt idx="0">
                    <c:v>Growth stages of millet</c:v>
                  </c:pt>
                </c:lvl>
              </c:multiLvlStrCache>
            </c:multiLvlStrRef>
          </c:cat>
          <c:val>
            <c:numRef>
              <c:f>'Probability analysis'!$N$17:$N$21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5.66</c:v>
                </c:pt>
                <c:pt idx="4">
                  <c:v>5.66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EC-4E93-91E5-59E24250D65D}"/>
            </c:ext>
          </c:extLst>
        </c:ser>
        <c:ser>
          <c:idx val="3"/>
          <c:order val="3"/>
          <c:tx>
            <c:strRef>
              <c:f>'Probability analysis'!$O$16</c:f>
              <c:strCache>
                <c:ptCount val="1"/>
                <c:pt idx="0">
                  <c:v>≥21</c:v>
                </c:pt>
              </c:strCache>
            </c:strRef>
          </c:tx>
          <c:spPr>
            <a:solidFill>
              <a:srgbClr val="FFC000"/>
            </a:solidFill>
            <a:ln w="25396">
              <a:noFill/>
            </a:ln>
          </c:spPr>
          <c:invertIfNegative val="0"/>
          <c:cat>
            <c:multiLvlStrRef>
              <c:f>'Probability analysis'!$J$17:$K$21</c:f>
              <c:multiLvlStrCache>
                <c:ptCount val="5"/>
                <c:lvl>
                  <c:pt idx="0">
                    <c:v>Initial</c:v>
                  </c:pt>
                  <c:pt idx="1">
                    <c:v>Dev</c:v>
                  </c:pt>
                  <c:pt idx="2">
                    <c:v>Mid</c:v>
                  </c:pt>
                  <c:pt idx="3">
                    <c:v>Late</c:v>
                  </c:pt>
                  <c:pt idx="4">
                    <c:v>Full season</c:v>
                  </c:pt>
                </c:lvl>
                <c:lvl>
                  <c:pt idx="0">
                    <c:v>Growth stages of millet</c:v>
                  </c:pt>
                </c:lvl>
              </c:multiLvlStrCache>
            </c:multiLvlStrRef>
          </c:cat>
          <c:val>
            <c:numRef>
              <c:f>'Probability analysis'!$O$17:$O$21</c:f>
              <c:numCache>
                <c:formatCode>General</c:formatCode>
                <c:ptCount val="5"/>
                <c:pt idx="0">
                  <c:v>0</c:v>
                </c:pt>
                <c:pt idx="2">
                  <c:v>0</c:v>
                </c:pt>
                <c:pt idx="3">
                  <c:v>3.77</c:v>
                </c:pt>
                <c:pt idx="4">
                  <c:v>3.77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0EC-4E93-91E5-59E24250D6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8985648"/>
        <c:axId val="1"/>
      </c:barChart>
      <c:catAx>
        <c:axId val="22898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49" cap="flat" cmpd="sng" algn="ctr">
            <a:solidFill>
              <a:sysClr val="windowText" lastClr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/>
                  <a:t>Probability of dry spell occurrence (%)</a:t>
                </a:r>
              </a:p>
            </c:rich>
          </c:tx>
          <c:layout/>
          <c:overlay val="0"/>
          <c:spPr>
            <a:noFill/>
            <a:ln w="25396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985648"/>
        <c:crosses val="autoZero"/>
        <c:crossBetween val="between"/>
      </c:valAx>
      <c:spPr>
        <a:noFill/>
        <a:ln w="25396">
          <a:noFill/>
        </a:ln>
      </c:spPr>
    </c:plotArea>
    <c:legend>
      <c:legendPos val="b"/>
      <c:layout>
        <c:manualLayout>
          <c:xMode val="edge"/>
          <c:yMode val="edge"/>
          <c:x val="0.22950067605185714"/>
          <c:y val="0.16814943586597128"/>
          <c:w val="0.1461080092261195"/>
          <c:h val="0.24255286271034307"/>
        </c:manualLayout>
      </c:layout>
      <c:overlay val="0"/>
      <c:spPr>
        <a:noFill/>
        <a:ln w="25396">
          <a:noFill/>
        </a:ln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/>
              <a:t>p = 0.520</a:t>
            </a:r>
          </a:p>
        </c:rich>
      </c:tx>
      <c:layout>
        <c:manualLayout>
          <c:xMode val="edge"/>
          <c:yMode val="edge"/>
          <c:x val="0.51712911651037496"/>
          <c:y val="3.05743612142388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389337038867899"/>
          <c:y val="2.5564888565232698E-2"/>
          <c:w val="0.84015012830209801"/>
          <c:h val="0.6845760765711570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'yield graphs'!$O$40:$AF$40</c:f>
                <c:numCache>
                  <c:formatCode>General</c:formatCode>
                  <c:ptCount val="18"/>
                  <c:pt idx="0">
                    <c:v>0.8</c:v>
                  </c:pt>
                  <c:pt idx="1">
                    <c:v>0.4</c:v>
                  </c:pt>
                  <c:pt idx="2">
                    <c:v>1.9</c:v>
                  </c:pt>
                  <c:pt idx="3">
                    <c:v>1.4</c:v>
                  </c:pt>
                  <c:pt idx="4">
                    <c:v>1.8</c:v>
                  </c:pt>
                  <c:pt idx="5">
                    <c:v>1.4</c:v>
                  </c:pt>
                  <c:pt idx="6">
                    <c:v>0.1</c:v>
                  </c:pt>
                  <c:pt idx="7">
                    <c:v>0.4</c:v>
                  </c:pt>
                  <c:pt idx="8">
                    <c:v>1.8</c:v>
                  </c:pt>
                  <c:pt idx="9">
                    <c:v>1.8</c:v>
                  </c:pt>
                  <c:pt idx="10">
                    <c:v>2.1</c:v>
                  </c:pt>
                  <c:pt idx="11">
                    <c:v>1.3</c:v>
                  </c:pt>
                  <c:pt idx="12">
                    <c:v>0.5</c:v>
                  </c:pt>
                  <c:pt idx="13">
                    <c:v>1</c:v>
                  </c:pt>
                  <c:pt idx="14">
                    <c:v>1.7</c:v>
                  </c:pt>
                  <c:pt idx="15">
                    <c:v>1.7</c:v>
                  </c:pt>
                  <c:pt idx="16">
                    <c:v>1.2</c:v>
                  </c:pt>
                  <c:pt idx="17">
                    <c:v>1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'yield graphs'!$O$42:$AF$43</c:f>
              <c:multiLvlStrCache>
                <c:ptCount val="18"/>
                <c:lvl>
                  <c:pt idx="0">
                    <c:v>F1</c:v>
                  </c:pt>
                  <c:pt idx="1">
                    <c:v>F2</c:v>
                  </c:pt>
                  <c:pt idx="2">
                    <c:v>F3</c:v>
                  </c:pt>
                  <c:pt idx="3">
                    <c:v>F4</c:v>
                  </c:pt>
                  <c:pt idx="4">
                    <c:v>F5</c:v>
                  </c:pt>
                  <c:pt idx="5">
                    <c:v>F6</c:v>
                  </c:pt>
                  <c:pt idx="6">
                    <c:v>F1</c:v>
                  </c:pt>
                  <c:pt idx="7">
                    <c:v>F2</c:v>
                  </c:pt>
                  <c:pt idx="8">
                    <c:v>F3</c:v>
                  </c:pt>
                  <c:pt idx="9">
                    <c:v>F4</c:v>
                  </c:pt>
                  <c:pt idx="10">
                    <c:v>F5</c:v>
                  </c:pt>
                  <c:pt idx="11">
                    <c:v>F6</c:v>
                  </c:pt>
                  <c:pt idx="12">
                    <c:v>F1</c:v>
                  </c:pt>
                  <c:pt idx="13">
                    <c:v>F2</c:v>
                  </c:pt>
                  <c:pt idx="14">
                    <c:v>F3</c:v>
                  </c:pt>
                  <c:pt idx="15">
                    <c:v>F4</c:v>
                  </c:pt>
                  <c:pt idx="16">
                    <c:v>F5</c:v>
                  </c:pt>
                  <c:pt idx="17">
                    <c:v>F6</c:v>
                  </c:pt>
                </c:lvl>
                <c:lvl>
                  <c:pt idx="0">
                    <c:v>CWR</c:v>
                  </c:pt>
                  <c:pt idx="6">
                    <c:v>FP</c:v>
                  </c:pt>
                  <c:pt idx="12">
                    <c:v>WFD</c:v>
                  </c:pt>
                </c:lvl>
              </c:multiLvlStrCache>
            </c:multiLvlStrRef>
          </c:cat>
          <c:val>
            <c:numRef>
              <c:f>'yield graphs'!$O$44:$AF$44</c:f>
              <c:numCache>
                <c:formatCode>General</c:formatCode>
                <c:ptCount val="18"/>
                <c:pt idx="0">
                  <c:v>6.8</c:v>
                </c:pt>
                <c:pt idx="1">
                  <c:v>7.4</c:v>
                </c:pt>
                <c:pt idx="2">
                  <c:v>5</c:v>
                </c:pt>
                <c:pt idx="3">
                  <c:v>3.4</c:v>
                </c:pt>
                <c:pt idx="4">
                  <c:v>4.5999999999999996</c:v>
                </c:pt>
                <c:pt idx="5">
                  <c:v>5.8</c:v>
                </c:pt>
                <c:pt idx="6">
                  <c:v>8.4</c:v>
                </c:pt>
                <c:pt idx="7">
                  <c:v>6.6</c:v>
                </c:pt>
                <c:pt idx="8">
                  <c:v>4.5999999999999996</c:v>
                </c:pt>
                <c:pt idx="9">
                  <c:v>4.2</c:v>
                </c:pt>
                <c:pt idx="10">
                  <c:v>5.2</c:v>
                </c:pt>
                <c:pt idx="11">
                  <c:v>5</c:v>
                </c:pt>
                <c:pt idx="12">
                  <c:v>6.4</c:v>
                </c:pt>
                <c:pt idx="13">
                  <c:v>6</c:v>
                </c:pt>
                <c:pt idx="14">
                  <c:v>3.2</c:v>
                </c:pt>
                <c:pt idx="15">
                  <c:v>3</c:v>
                </c:pt>
                <c:pt idx="16">
                  <c:v>3.6</c:v>
                </c:pt>
                <c:pt idx="17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C8-495B-93EC-D727A7AC12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25283912"/>
        <c:axId val="-2102095576"/>
      </c:barChart>
      <c:catAx>
        <c:axId val="-21252839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Irrigation regimes X fertilizer treatments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2095576"/>
        <c:crosses val="autoZero"/>
        <c:auto val="1"/>
        <c:lblAlgn val="ctr"/>
        <c:lblOffset val="100"/>
        <c:noMultiLvlLbl val="0"/>
      </c:catAx>
      <c:valAx>
        <c:axId val="-21020955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Fresh fruit yield of pepper (t ha</a:t>
                </a:r>
                <a:r>
                  <a:rPr lang="en-US" baseline="30000"/>
                  <a:t>-1</a:t>
                </a:r>
                <a:r>
                  <a:rPr lang="en-US"/>
                  <a:t>)</a:t>
                </a:r>
              </a:p>
            </c:rich>
          </c:tx>
          <c:layout>
            <c:manualLayout>
              <c:xMode val="edge"/>
              <c:yMode val="edge"/>
              <c:x val="9.3562710816329706E-3"/>
              <c:y val="2.8601669679869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2528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 = 0.578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880704617148399"/>
          <c:y val="6.7423033659254103E-2"/>
          <c:w val="0.74403646172187399"/>
          <c:h val="0.7589887722368040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WUE!$T$11:$T$13</c:f>
                <c:numCache>
                  <c:formatCode>General</c:formatCode>
                  <c:ptCount val="3"/>
                  <c:pt idx="0">
                    <c:v>0.115</c:v>
                  </c:pt>
                  <c:pt idx="1">
                    <c:v>5.8000000000000003E-2</c:v>
                  </c:pt>
                  <c:pt idx="2">
                    <c:v>0.104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WUE!$R$11:$R$13</c:f>
              <c:strCache>
                <c:ptCount val="3"/>
                <c:pt idx="0">
                  <c:v>FP</c:v>
                </c:pt>
                <c:pt idx="1">
                  <c:v>CWR</c:v>
                </c:pt>
                <c:pt idx="2">
                  <c:v>WFD</c:v>
                </c:pt>
              </c:strCache>
            </c:strRef>
          </c:cat>
          <c:val>
            <c:numRef>
              <c:f>WUE!$S$11:$S$13</c:f>
              <c:numCache>
                <c:formatCode>General</c:formatCode>
                <c:ptCount val="3"/>
                <c:pt idx="0">
                  <c:v>0.72599999999999998</c:v>
                </c:pt>
                <c:pt idx="1">
                  <c:v>0.79500000000000004</c:v>
                </c:pt>
                <c:pt idx="2">
                  <c:v>0.68300000000000005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A2-4329-9C9E-1E1AEA1436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21188584"/>
        <c:axId val="-2124507736"/>
      </c:barChart>
      <c:catAx>
        <c:axId val="-21211885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Irrigation regimes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4507736"/>
        <c:crosses val="autoZero"/>
        <c:auto val="1"/>
        <c:lblAlgn val="ctr"/>
        <c:lblOffset val="100"/>
        <c:noMultiLvlLbl val="0"/>
      </c:catAx>
      <c:valAx>
        <c:axId val="-21245077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Irrigation water-use efficiency (kg m</a:t>
                </a:r>
                <a:r>
                  <a:rPr lang="en-US" baseline="0" dirty="0"/>
                  <a:t>-3</a:t>
                </a:r>
                <a:r>
                  <a:rPr lang="en-US" dirty="0"/>
                  <a:t>) </a:t>
                </a:r>
              </a:p>
            </c:rich>
          </c:tx>
          <c:layout>
            <c:manualLayout>
              <c:xMode val="edge"/>
              <c:yMode val="edge"/>
              <c:x val="5.5555555555555497E-3"/>
              <c:y val="8.88232720909886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11885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solidFill>
            <a:sysClr val="windowText" lastClr="000000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p= 0.04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1545016229826999"/>
          <c:y val="4.8576480023330398E-2"/>
          <c:w val="0.77066076320629595"/>
          <c:h val="0.7754939486730829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WUE!$I$19:$N$19</c:f>
                <c:numCache>
                  <c:formatCode>General</c:formatCode>
                  <c:ptCount val="6"/>
                  <c:pt idx="0">
                    <c:v>2.1999999999999999E-2</c:v>
                  </c:pt>
                  <c:pt idx="1">
                    <c:v>2.3E-2</c:v>
                  </c:pt>
                  <c:pt idx="2">
                    <c:v>7.0000000000000007E-2</c:v>
                  </c:pt>
                  <c:pt idx="3">
                    <c:v>6.3E-2</c:v>
                  </c:pt>
                  <c:pt idx="4">
                    <c:v>7.0000000000000007E-2</c:v>
                  </c:pt>
                  <c:pt idx="5">
                    <c:v>0.05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WUE!$I$17:$N$17</c:f>
              <c:strCache>
                <c:ptCount val="6"/>
                <c:pt idx="0">
                  <c:v>F1</c:v>
                </c:pt>
                <c:pt idx="1">
                  <c:v>F2</c:v>
                </c:pt>
                <c:pt idx="2">
                  <c:v>F3</c:v>
                </c:pt>
                <c:pt idx="3">
                  <c:v>F4</c:v>
                </c:pt>
                <c:pt idx="4">
                  <c:v>F5</c:v>
                </c:pt>
                <c:pt idx="5">
                  <c:v>F6</c:v>
                </c:pt>
              </c:strCache>
            </c:strRef>
          </c:cat>
          <c:val>
            <c:numRef>
              <c:f>WUE!$I$18:$N$18</c:f>
              <c:numCache>
                <c:formatCode>General</c:formatCode>
                <c:ptCount val="6"/>
                <c:pt idx="0">
                  <c:v>0.98868347780302002</c:v>
                </c:pt>
                <c:pt idx="1">
                  <c:v>0.91182436290481805</c:v>
                </c:pt>
                <c:pt idx="2">
                  <c:v>0.58701062984309305</c:v>
                </c:pt>
                <c:pt idx="3">
                  <c:v>0.48530645465599298</c:v>
                </c:pt>
                <c:pt idx="4">
                  <c:v>0.606256349732883</c:v>
                </c:pt>
                <c:pt idx="5">
                  <c:v>0.69340731400012701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71-439C-85F5-0321C40FB3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20723960"/>
        <c:axId val="-2121265896"/>
      </c:barChart>
      <c:catAx>
        <c:axId val="-21207239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Fertilizer treatments </a:t>
                </a:r>
              </a:p>
            </c:rich>
          </c:tx>
          <c:layout>
            <c:manualLayout>
              <c:xMode val="edge"/>
              <c:yMode val="edge"/>
              <c:x val="0.40989157842540785"/>
              <c:y val="0.908458596521588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1265896"/>
        <c:crosses val="autoZero"/>
        <c:auto val="1"/>
        <c:lblAlgn val="ctr"/>
        <c:lblOffset val="100"/>
        <c:noMultiLvlLbl val="0"/>
      </c:catAx>
      <c:valAx>
        <c:axId val="-2121265896"/>
        <c:scaling>
          <c:orientation val="minMax"/>
          <c:max val="1.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Irrigation water-use efficiency (kg m-3)</a:t>
                </a:r>
              </a:p>
            </c:rich>
          </c:tx>
          <c:layout>
            <c:manualLayout>
              <c:xMode val="edge"/>
              <c:yMode val="edge"/>
              <c:x val="1.38888888888889E-2"/>
              <c:y val="4.501567512394290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072396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4">
    <c:autoUpdate val="0"/>
  </c:externalData>
  <c:userShapes r:id="rId5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3855472844051"/>
          <c:y val="2.88508673257948E-2"/>
          <c:w val="0.84593941382327198"/>
          <c:h val="0.7213971937718309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WUE!$AK$5:$BB$5</c:f>
                <c:numCache>
                  <c:formatCode>General</c:formatCode>
                  <c:ptCount val="18"/>
                  <c:pt idx="0">
                    <c:v>3.6999999999999998E-2</c:v>
                  </c:pt>
                  <c:pt idx="1">
                    <c:v>0.04</c:v>
                  </c:pt>
                  <c:pt idx="2">
                    <c:v>0.122</c:v>
                  </c:pt>
                  <c:pt idx="3">
                    <c:v>0.109</c:v>
                  </c:pt>
                  <c:pt idx="4">
                    <c:v>0.122</c:v>
                  </c:pt>
                  <c:pt idx="5">
                    <c:v>8.6999999999999994E-2</c:v>
                  </c:pt>
                  <c:pt idx="6">
                    <c:v>3.6999999999999998E-2</c:v>
                  </c:pt>
                  <c:pt idx="7">
                    <c:v>0.04</c:v>
                  </c:pt>
                  <c:pt idx="8">
                    <c:v>0.122</c:v>
                  </c:pt>
                  <c:pt idx="9">
                    <c:v>0.109</c:v>
                  </c:pt>
                  <c:pt idx="10">
                    <c:v>0.122</c:v>
                  </c:pt>
                  <c:pt idx="11">
                    <c:v>8.6999999999999994E-2</c:v>
                  </c:pt>
                  <c:pt idx="12">
                    <c:v>3.6999999999999998E-2</c:v>
                  </c:pt>
                  <c:pt idx="13">
                    <c:v>0.04</c:v>
                  </c:pt>
                  <c:pt idx="14">
                    <c:v>0.122</c:v>
                  </c:pt>
                  <c:pt idx="15">
                    <c:v>0.109</c:v>
                  </c:pt>
                  <c:pt idx="16">
                    <c:v>0.122</c:v>
                  </c:pt>
                  <c:pt idx="17">
                    <c:v>8.6999999999999994E-2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WUE!$AK$2:$BB$3</c:f>
              <c:multiLvlStrCache>
                <c:ptCount val="18"/>
                <c:lvl>
                  <c:pt idx="0">
                    <c:v>F1</c:v>
                  </c:pt>
                  <c:pt idx="1">
                    <c:v>F2</c:v>
                  </c:pt>
                  <c:pt idx="2">
                    <c:v>F3</c:v>
                  </c:pt>
                  <c:pt idx="3">
                    <c:v>F4</c:v>
                  </c:pt>
                  <c:pt idx="4">
                    <c:v>F5</c:v>
                  </c:pt>
                  <c:pt idx="5">
                    <c:v>F6</c:v>
                  </c:pt>
                  <c:pt idx="6">
                    <c:v>F1</c:v>
                  </c:pt>
                  <c:pt idx="7">
                    <c:v>F2</c:v>
                  </c:pt>
                  <c:pt idx="8">
                    <c:v>F3</c:v>
                  </c:pt>
                  <c:pt idx="9">
                    <c:v>F4</c:v>
                  </c:pt>
                  <c:pt idx="10">
                    <c:v>F5</c:v>
                  </c:pt>
                  <c:pt idx="11">
                    <c:v>F6</c:v>
                  </c:pt>
                  <c:pt idx="12">
                    <c:v>F1</c:v>
                  </c:pt>
                  <c:pt idx="13">
                    <c:v>F2</c:v>
                  </c:pt>
                  <c:pt idx="14">
                    <c:v>F3</c:v>
                  </c:pt>
                  <c:pt idx="15">
                    <c:v>F4</c:v>
                  </c:pt>
                  <c:pt idx="16">
                    <c:v>F5</c:v>
                  </c:pt>
                  <c:pt idx="17">
                    <c:v>F6</c:v>
                  </c:pt>
                </c:lvl>
                <c:lvl>
                  <c:pt idx="0">
                    <c:v>FP</c:v>
                  </c:pt>
                  <c:pt idx="6">
                    <c:v>CWR</c:v>
                  </c:pt>
                  <c:pt idx="12">
                    <c:v>WFD</c:v>
                  </c:pt>
                </c:lvl>
              </c:multiLvlStrCache>
            </c:multiLvlStrRef>
          </c:cat>
          <c:val>
            <c:numRef>
              <c:f>WUE!$AK$4:$BB$4</c:f>
              <c:numCache>
                <c:formatCode>General</c:formatCode>
                <c:ptCount val="18"/>
                <c:pt idx="0">
                  <c:v>0.78637916813950803</c:v>
                </c:pt>
                <c:pt idx="1">
                  <c:v>0.73174810343421204</c:v>
                </c:pt>
                <c:pt idx="2">
                  <c:v>0.567268292682927</c:v>
                </c:pt>
                <c:pt idx="3">
                  <c:v>0.35602497096399499</c:v>
                </c:pt>
                <c:pt idx="4">
                  <c:v>0.43433946983147997</c:v>
                </c:pt>
                <c:pt idx="5">
                  <c:v>0.567268292682927</c:v>
                </c:pt>
                <c:pt idx="6">
                  <c:v>0.93486087904947601</c:v>
                </c:pt>
                <c:pt idx="7">
                  <c:v>1.0388888888888901</c:v>
                </c:pt>
                <c:pt idx="8">
                  <c:v>0.70216049382715995</c:v>
                </c:pt>
                <c:pt idx="9">
                  <c:v>0.46952427364708099</c:v>
                </c:pt>
                <c:pt idx="10">
                  <c:v>0.63021604938271603</c:v>
                </c:pt>
                <c:pt idx="11">
                  <c:v>0.79330467372133995</c:v>
                </c:pt>
                <c:pt idx="12">
                  <c:v>1.2448103862200779</c:v>
                </c:pt>
                <c:pt idx="13">
                  <c:v>0.96483609639135404</c:v>
                </c:pt>
                <c:pt idx="14">
                  <c:v>0.67592139373833005</c:v>
                </c:pt>
                <c:pt idx="15">
                  <c:v>0.63037011935690401</c:v>
                </c:pt>
                <c:pt idx="16">
                  <c:v>0.75421352998445501</c:v>
                </c:pt>
                <c:pt idx="17">
                  <c:v>0.71964897559611196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36-4482-B428-FECA29C8C7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23515816"/>
        <c:axId val="-2103460168"/>
      </c:barChart>
      <c:catAx>
        <c:axId val="-21235158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Irrigation regimes x fertilizers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03460168"/>
        <c:crosses val="autoZero"/>
        <c:auto val="1"/>
        <c:lblAlgn val="ctr"/>
        <c:lblOffset val="100"/>
        <c:noMultiLvlLbl val="0"/>
      </c:catAx>
      <c:valAx>
        <c:axId val="-2103460168"/>
        <c:scaling>
          <c:orientation val="minMax"/>
          <c:max val="1.3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Irrigation water use efficiency  (kg m</a:t>
                </a:r>
                <a:r>
                  <a:rPr lang="en-US" baseline="0"/>
                  <a:t>-3</a:t>
                </a:r>
                <a:r>
                  <a:rPr lang="en-US"/>
                  <a:t>)</a:t>
                </a:r>
              </a:p>
            </c:rich>
          </c:tx>
          <c:layout>
            <c:manualLayout>
              <c:xMode val="edge"/>
              <c:yMode val="edge"/>
              <c:x val="5.5555555555555497E-3"/>
              <c:y val="1.25696267133275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3515816"/>
        <c:crosses val="autoZero"/>
        <c:crossBetween val="between"/>
        <c:majorUnit val="0.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000"/>
              <a:t>Late maturing maize</a:t>
            </a:r>
          </a:p>
        </c:rich>
      </c:tx>
      <c:layout>
        <c:manualLayout>
          <c:xMode val="edge"/>
          <c:yMode val="edge"/>
          <c:x val="0.56782627258505058"/>
          <c:y val="0.118550495797417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7668724006826278"/>
          <c:y val="4.671291643913373E-2"/>
          <c:w val="0.77570691519457802"/>
          <c:h val="0.91219852726742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'water deficiet'!$L$2</c:f>
              <c:strCache>
                <c:ptCount val="1"/>
                <c:pt idx="0">
                  <c:v>Navrongo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'water deficiet'!$K$3:$K$34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deficiet'!$L$3:$L$34</c:f>
              <c:numCache>
                <c:formatCode>General</c:formatCode>
                <c:ptCount val="32"/>
                <c:pt idx="0">
                  <c:v>295</c:v>
                </c:pt>
                <c:pt idx="1">
                  <c:v>189</c:v>
                </c:pt>
                <c:pt idx="2">
                  <c:v>0</c:v>
                </c:pt>
                <c:pt idx="3">
                  <c:v>232</c:v>
                </c:pt>
                <c:pt idx="4">
                  <c:v>0</c:v>
                </c:pt>
                <c:pt idx="5">
                  <c:v>144</c:v>
                </c:pt>
                <c:pt idx="6">
                  <c:v>183</c:v>
                </c:pt>
                <c:pt idx="7">
                  <c:v>272</c:v>
                </c:pt>
                <c:pt idx="8">
                  <c:v>26</c:v>
                </c:pt>
                <c:pt idx="9">
                  <c:v>151</c:v>
                </c:pt>
                <c:pt idx="10">
                  <c:v>0</c:v>
                </c:pt>
                <c:pt idx="11">
                  <c:v>2</c:v>
                </c:pt>
                <c:pt idx="12">
                  <c:v>118</c:v>
                </c:pt>
                <c:pt idx="13">
                  <c:v>0</c:v>
                </c:pt>
                <c:pt idx="14">
                  <c:v>56</c:v>
                </c:pt>
                <c:pt idx="15">
                  <c:v>0</c:v>
                </c:pt>
                <c:pt idx="16">
                  <c:v>274</c:v>
                </c:pt>
                <c:pt idx="17">
                  <c:v>0</c:v>
                </c:pt>
                <c:pt idx="18">
                  <c:v>0</c:v>
                </c:pt>
                <c:pt idx="19">
                  <c:v>27</c:v>
                </c:pt>
                <c:pt idx="20">
                  <c:v>16</c:v>
                </c:pt>
                <c:pt idx="21">
                  <c:v>125</c:v>
                </c:pt>
                <c:pt idx="22">
                  <c:v>0</c:v>
                </c:pt>
                <c:pt idx="23">
                  <c:v>0</c:v>
                </c:pt>
                <c:pt idx="24">
                  <c:v>74</c:v>
                </c:pt>
                <c:pt idx="25">
                  <c:v>7</c:v>
                </c:pt>
                <c:pt idx="26">
                  <c:v>235</c:v>
                </c:pt>
                <c:pt idx="27">
                  <c:v>0</c:v>
                </c:pt>
                <c:pt idx="28">
                  <c:v>267</c:v>
                </c:pt>
                <c:pt idx="29">
                  <c:v>3</c:v>
                </c:pt>
                <c:pt idx="30">
                  <c:v>1</c:v>
                </c:pt>
                <c:pt idx="31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24-4276-BD5A-BC5B924C0721}"/>
            </c:ext>
          </c:extLst>
        </c:ser>
        <c:ser>
          <c:idx val="1"/>
          <c:order val="1"/>
          <c:tx>
            <c:strRef>
              <c:f>'water deficiet'!$M$2</c:f>
              <c:strCache>
                <c:ptCount val="1"/>
                <c:pt idx="0">
                  <c:v>Zuarungu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'water deficiet'!$K$3:$K$34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deficiet'!$M$3:$M$34</c:f>
              <c:numCache>
                <c:formatCode>General</c:formatCode>
                <c:ptCount val="32"/>
                <c:pt idx="0">
                  <c:v>52</c:v>
                </c:pt>
                <c:pt idx="1">
                  <c:v>10</c:v>
                </c:pt>
                <c:pt idx="2">
                  <c:v>281</c:v>
                </c:pt>
                <c:pt idx="3">
                  <c:v>32</c:v>
                </c:pt>
                <c:pt idx="4">
                  <c:v>12</c:v>
                </c:pt>
                <c:pt idx="5">
                  <c:v>6</c:v>
                </c:pt>
                <c:pt idx="6">
                  <c:v>5</c:v>
                </c:pt>
                <c:pt idx="7">
                  <c:v>81</c:v>
                </c:pt>
                <c:pt idx="8">
                  <c:v>-4</c:v>
                </c:pt>
                <c:pt idx="9">
                  <c:v>223</c:v>
                </c:pt>
                <c:pt idx="10">
                  <c:v>-30</c:v>
                </c:pt>
                <c:pt idx="11">
                  <c:v>-43</c:v>
                </c:pt>
                <c:pt idx="12">
                  <c:v>215</c:v>
                </c:pt>
                <c:pt idx="13">
                  <c:v>3</c:v>
                </c:pt>
                <c:pt idx="14">
                  <c:v>146</c:v>
                </c:pt>
                <c:pt idx="15">
                  <c:v>-59</c:v>
                </c:pt>
                <c:pt idx="16">
                  <c:v>-7</c:v>
                </c:pt>
                <c:pt idx="17">
                  <c:v>-59</c:v>
                </c:pt>
                <c:pt idx="18">
                  <c:v>-16</c:v>
                </c:pt>
                <c:pt idx="19">
                  <c:v>-43</c:v>
                </c:pt>
                <c:pt idx="20">
                  <c:v>31</c:v>
                </c:pt>
                <c:pt idx="21">
                  <c:v>37</c:v>
                </c:pt>
                <c:pt idx="22">
                  <c:v>56</c:v>
                </c:pt>
                <c:pt idx="23">
                  <c:v>2</c:v>
                </c:pt>
                <c:pt idx="24">
                  <c:v>-33</c:v>
                </c:pt>
                <c:pt idx="25">
                  <c:v>26</c:v>
                </c:pt>
                <c:pt idx="26">
                  <c:v>232</c:v>
                </c:pt>
                <c:pt idx="27">
                  <c:v>40</c:v>
                </c:pt>
                <c:pt idx="28">
                  <c:v>-38</c:v>
                </c:pt>
                <c:pt idx="29">
                  <c:v>-28</c:v>
                </c:pt>
                <c:pt idx="30">
                  <c:v>-18</c:v>
                </c:pt>
                <c:pt idx="31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24-4276-BD5A-BC5B924C07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7333288"/>
        <c:axId val="497338864"/>
      </c:barChart>
      <c:catAx>
        <c:axId val="497333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31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338864"/>
        <c:crosses val="autoZero"/>
        <c:auto val="1"/>
        <c:lblAlgn val="ctr"/>
        <c:lblOffset val="100"/>
        <c:noMultiLvlLbl val="0"/>
      </c:catAx>
      <c:valAx>
        <c:axId val="497338864"/>
        <c:scaling>
          <c:orientation val="minMax"/>
          <c:max val="350"/>
          <c:min val="-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Crop water deficit, mm</a:t>
                </a:r>
              </a:p>
              <a:p>
                <a:pPr algn="ctr" rtl="0">
                  <a:defRPr/>
                </a:pPr>
                <a:endParaRPr lang="en-US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33328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083921114126418"/>
          <c:y val="5.2833956423537609E-2"/>
          <c:w val="0.26213923278666856"/>
          <c:h val="0.137888092200765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000"/>
              <a:t>Early maturing maize</a:t>
            </a:r>
          </a:p>
        </c:rich>
      </c:tx>
      <c:layout>
        <c:manualLayout>
          <c:xMode val="edge"/>
          <c:yMode val="edge"/>
          <c:x val="0.49394673123486688"/>
          <c:y val="8.560699349578622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942311680313704"/>
          <c:y val="2.5428331875182269E-2"/>
          <c:w val="0.78896161024564671"/>
          <c:h val="0.908072214833735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'water deficiet'!$P$2</c:f>
              <c:strCache>
                <c:ptCount val="1"/>
                <c:pt idx="0">
                  <c:v>Navrongo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'water deficiet'!$O$3:$O$34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deficiet'!$P$3:$P$34</c:f>
              <c:numCache>
                <c:formatCode>General</c:formatCode>
                <c:ptCount val="32"/>
                <c:pt idx="0">
                  <c:v>99</c:v>
                </c:pt>
                <c:pt idx="1">
                  <c:v>55.3</c:v>
                </c:pt>
                <c:pt idx="2">
                  <c:v>0</c:v>
                </c:pt>
                <c:pt idx="3">
                  <c:v>81</c:v>
                </c:pt>
                <c:pt idx="4">
                  <c:v>0</c:v>
                </c:pt>
                <c:pt idx="5">
                  <c:v>0</c:v>
                </c:pt>
                <c:pt idx="6">
                  <c:v>10</c:v>
                </c:pt>
                <c:pt idx="7">
                  <c:v>0</c:v>
                </c:pt>
                <c:pt idx="8">
                  <c:v>0</c:v>
                </c:pt>
                <c:pt idx="9">
                  <c:v>7</c:v>
                </c:pt>
                <c:pt idx="10">
                  <c:v>19</c:v>
                </c:pt>
                <c:pt idx="11">
                  <c:v>0</c:v>
                </c:pt>
                <c:pt idx="12">
                  <c:v>137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119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3</c:v>
                </c:pt>
                <c:pt idx="21">
                  <c:v>0</c:v>
                </c:pt>
                <c:pt idx="22">
                  <c:v>26</c:v>
                </c:pt>
                <c:pt idx="23">
                  <c:v>24.5</c:v>
                </c:pt>
                <c:pt idx="24">
                  <c:v>2</c:v>
                </c:pt>
                <c:pt idx="25">
                  <c:v>51</c:v>
                </c:pt>
                <c:pt idx="26">
                  <c:v>81</c:v>
                </c:pt>
                <c:pt idx="27">
                  <c:v>152</c:v>
                </c:pt>
                <c:pt idx="28">
                  <c:v>117</c:v>
                </c:pt>
                <c:pt idx="29">
                  <c:v>0</c:v>
                </c:pt>
                <c:pt idx="30">
                  <c:v>77</c:v>
                </c:pt>
                <c:pt idx="3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A6-4660-868A-CADEE3EBC99F}"/>
            </c:ext>
          </c:extLst>
        </c:ser>
        <c:ser>
          <c:idx val="1"/>
          <c:order val="1"/>
          <c:tx>
            <c:strRef>
              <c:f>'water deficiet'!$Q$2</c:f>
              <c:strCache>
                <c:ptCount val="1"/>
                <c:pt idx="0">
                  <c:v>Zuarungu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'water deficiet'!$O$3:$O$34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deficiet'!$Q$3:$Q$34</c:f>
              <c:numCache>
                <c:formatCode>General</c:formatCode>
                <c:ptCount val="32"/>
                <c:pt idx="0">
                  <c:v>-12</c:v>
                </c:pt>
                <c:pt idx="1">
                  <c:v>6</c:v>
                </c:pt>
                <c:pt idx="2">
                  <c:v>-3</c:v>
                </c:pt>
                <c:pt idx="3">
                  <c:v>4</c:v>
                </c:pt>
                <c:pt idx="4">
                  <c:v>3</c:v>
                </c:pt>
                <c:pt idx="5">
                  <c:v>1</c:v>
                </c:pt>
                <c:pt idx="6">
                  <c:v>-24</c:v>
                </c:pt>
                <c:pt idx="7">
                  <c:v>4</c:v>
                </c:pt>
                <c:pt idx="8">
                  <c:v>-18</c:v>
                </c:pt>
                <c:pt idx="9">
                  <c:v>41</c:v>
                </c:pt>
                <c:pt idx="10">
                  <c:v>106</c:v>
                </c:pt>
                <c:pt idx="11">
                  <c:v>14</c:v>
                </c:pt>
                <c:pt idx="12">
                  <c:v>52</c:v>
                </c:pt>
                <c:pt idx="13">
                  <c:v>-55</c:v>
                </c:pt>
                <c:pt idx="14">
                  <c:v>153</c:v>
                </c:pt>
                <c:pt idx="15">
                  <c:v>24</c:v>
                </c:pt>
                <c:pt idx="16">
                  <c:v>21</c:v>
                </c:pt>
                <c:pt idx="17">
                  <c:v>-53</c:v>
                </c:pt>
                <c:pt idx="18">
                  <c:v>-15</c:v>
                </c:pt>
                <c:pt idx="19">
                  <c:v>-1</c:v>
                </c:pt>
                <c:pt idx="20">
                  <c:v>1</c:v>
                </c:pt>
                <c:pt idx="21">
                  <c:v>-16</c:v>
                </c:pt>
                <c:pt idx="22">
                  <c:v>52</c:v>
                </c:pt>
                <c:pt idx="23">
                  <c:v>-27</c:v>
                </c:pt>
                <c:pt idx="24">
                  <c:v>-49</c:v>
                </c:pt>
                <c:pt idx="25">
                  <c:v>2</c:v>
                </c:pt>
                <c:pt idx="26">
                  <c:v>39</c:v>
                </c:pt>
                <c:pt idx="27">
                  <c:v>2</c:v>
                </c:pt>
                <c:pt idx="28">
                  <c:v>35</c:v>
                </c:pt>
                <c:pt idx="29">
                  <c:v>-12</c:v>
                </c:pt>
                <c:pt idx="30">
                  <c:v>3</c:v>
                </c:pt>
                <c:pt idx="3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A6-4660-868A-CADEE3EBC9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7328368"/>
        <c:axId val="497327712"/>
      </c:barChart>
      <c:catAx>
        <c:axId val="49732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317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327712"/>
        <c:crosses val="autoZero"/>
        <c:auto val="1"/>
        <c:lblAlgn val="ctr"/>
        <c:lblOffset val="100"/>
        <c:noMultiLvlLbl val="0"/>
      </c:catAx>
      <c:valAx>
        <c:axId val="497327712"/>
        <c:scaling>
          <c:orientation val="minMax"/>
          <c:max val="350"/>
          <c:min val="-1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732836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88779056249253"/>
          <c:y val="0.19734241526350199"/>
          <c:w val="0.26920807385110379"/>
          <c:h val="0.161080185033769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1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Sorghum</a:t>
            </a:r>
          </a:p>
        </c:rich>
      </c:tx>
      <c:layout>
        <c:manualLayout>
          <c:xMode val="edge"/>
          <c:yMode val="edge"/>
          <c:x val="0.60150149847391055"/>
          <c:y val="9.4540474027541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540821937595512"/>
          <c:y val="3.0585094460138885E-2"/>
          <c:w val="0.76511303816854037"/>
          <c:h val="0.901192438885220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'water deficiet'!$B$2</c:f>
              <c:strCache>
                <c:ptCount val="1"/>
                <c:pt idx="0">
                  <c:v>Navrongo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'water deficiet'!$A$3:$A$34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deficiet'!$B$3:$B$34</c:f>
              <c:numCache>
                <c:formatCode>General</c:formatCode>
                <c:ptCount val="32"/>
                <c:pt idx="0">
                  <c:v>106</c:v>
                </c:pt>
                <c:pt idx="1">
                  <c:v>59</c:v>
                </c:pt>
                <c:pt idx="2">
                  <c:v>-22</c:v>
                </c:pt>
                <c:pt idx="3">
                  <c:v>208</c:v>
                </c:pt>
                <c:pt idx="4">
                  <c:v>-28</c:v>
                </c:pt>
                <c:pt idx="5">
                  <c:v>-52</c:v>
                </c:pt>
                <c:pt idx="6">
                  <c:v>170</c:v>
                </c:pt>
                <c:pt idx="7">
                  <c:v>263</c:v>
                </c:pt>
                <c:pt idx="8">
                  <c:v>225</c:v>
                </c:pt>
                <c:pt idx="9">
                  <c:v>327</c:v>
                </c:pt>
                <c:pt idx="10">
                  <c:v>-20</c:v>
                </c:pt>
                <c:pt idx="11">
                  <c:v>21</c:v>
                </c:pt>
                <c:pt idx="12">
                  <c:v>135</c:v>
                </c:pt>
                <c:pt idx="13">
                  <c:v>18</c:v>
                </c:pt>
                <c:pt idx="14">
                  <c:v>54</c:v>
                </c:pt>
                <c:pt idx="15">
                  <c:v>-23</c:v>
                </c:pt>
                <c:pt idx="16">
                  <c:v>248</c:v>
                </c:pt>
                <c:pt idx="17">
                  <c:v>2</c:v>
                </c:pt>
                <c:pt idx="18">
                  <c:v>-1</c:v>
                </c:pt>
                <c:pt idx="19">
                  <c:v>-32</c:v>
                </c:pt>
                <c:pt idx="20">
                  <c:v>46</c:v>
                </c:pt>
                <c:pt idx="21">
                  <c:v>11</c:v>
                </c:pt>
                <c:pt idx="22">
                  <c:v>-29</c:v>
                </c:pt>
                <c:pt idx="23">
                  <c:v>-2</c:v>
                </c:pt>
                <c:pt idx="24">
                  <c:v>52</c:v>
                </c:pt>
                <c:pt idx="25">
                  <c:v>12</c:v>
                </c:pt>
                <c:pt idx="26">
                  <c:v>227</c:v>
                </c:pt>
                <c:pt idx="27">
                  <c:v>-120</c:v>
                </c:pt>
                <c:pt idx="28">
                  <c:v>243</c:v>
                </c:pt>
                <c:pt idx="29">
                  <c:v>14</c:v>
                </c:pt>
                <c:pt idx="30">
                  <c:v>44</c:v>
                </c:pt>
                <c:pt idx="3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30-438E-AD42-C8E64992D152}"/>
            </c:ext>
          </c:extLst>
        </c:ser>
        <c:ser>
          <c:idx val="1"/>
          <c:order val="1"/>
          <c:tx>
            <c:strRef>
              <c:f>'water deficiet'!$C$2</c:f>
              <c:strCache>
                <c:ptCount val="1"/>
                <c:pt idx="0">
                  <c:v>Zuarungu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'water deficiet'!$A$3:$A$34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deficiet'!$C$3:$C$34</c:f>
              <c:numCache>
                <c:formatCode>General</c:formatCode>
                <c:ptCount val="32"/>
                <c:pt idx="0">
                  <c:v>228</c:v>
                </c:pt>
                <c:pt idx="1">
                  <c:v>259</c:v>
                </c:pt>
                <c:pt idx="2">
                  <c:v>9</c:v>
                </c:pt>
                <c:pt idx="3">
                  <c:v>224</c:v>
                </c:pt>
                <c:pt idx="4">
                  <c:v>10</c:v>
                </c:pt>
                <c:pt idx="5">
                  <c:v>70</c:v>
                </c:pt>
                <c:pt idx="6">
                  <c:v>11</c:v>
                </c:pt>
                <c:pt idx="7">
                  <c:v>99</c:v>
                </c:pt>
                <c:pt idx="8">
                  <c:v>73</c:v>
                </c:pt>
                <c:pt idx="9">
                  <c:v>122</c:v>
                </c:pt>
                <c:pt idx="10">
                  <c:v>-17</c:v>
                </c:pt>
                <c:pt idx="11">
                  <c:v>-22</c:v>
                </c:pt>
                <c:pt idx="12">
                  <c:v>-12</c:v>
                </c:pt>
                <c:pt idx="13">
                  <c:v>-16</c:v>
                </c:pt>
                <c:pt idx="14">
                  <c:v>-26</c:v>
                </c:pt>
                <c:pt idx="15">
                  <c:v>-10</c:v>
                </c:pt>
                <c:pt idx="16">
                  <c:v>279</c:v>
                </c:pt>
                <c:pt idx="17">
                  <c:v>-11</c:v>
                </c:pt>
                <c:pt idx="18">
                  <c:v>11</c:v>
                </c:pt>
                <c:pt idx="19">
                  <c:v>28</c:v>
                </c:pt>
                <c:pt idx="20">
                  <c:v>18</c:v>
                </c:pt>
                <c:pt idx="21">
                  <c:v>189</c:v>
                </c:pt>
                <c:pt idx="22">
                  <c:v>2</c:v>
                </c:pt>
                <c:pt idx="23">
                  <c:v>-24</c:v>
                </c:pt>
                <c:pt idx="24">
                  <c:v>-48</c:v>
                </c:pt>
                <c:pt idx="25">
                  <c:v>99</c:v>
                </c:pt>
                <c:pt idx="26">
                  <c:v>222</c:v>
                </c:pt>
                <c:pt idx="27">
                  <c:v>5</c:v>
                </c:pt>
                <c:pt idx="28">
                  <c:v>147</c:v>
                </c:pt>
                <c:pt idx="29">
                  <c:v>-11</c:v>
                </c:pt>
                <c:pt idx="30">
                  <c:v>-18</c:v>
                </c:pt>
                <c:pt idx="3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330-438E-AD42-C8E64992D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93622208"/>
        <c:axId val="493629752"/>
      </c:barChart>
      <c:catAx>
        <c:axId val="49362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31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3629752"/>
        <c:crosses val="autoZero"/>
        <c:auto val="1"/>
        <c:lblAlgn val="ctr"/>
        <c:lblOffset val="100"/>
        <c:noMultiLvlLbl val="0"/>
      </c:catAx>
      <c:valAx>
        <c:axId val="493629752"/>
        <c:scaling>
          <c:orientation val="minMax"/>
          <c:max val="350"/>
          <c:min val="-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Crop water deficit, mm</a:t>
                </a:r>
              </a:p>
              <a:p>
                <a:pPr algn="ctr" rtl="0">
                  <a:defRPr/>
                </a:pPr>
                <a:endParaRPr lang="en-US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3622208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788845144356953"/>
          <c:y val="1.9956368884700385E-2"/>
          <c:w val="0.29935350525901705"/>
          <c:h val="0.130092888223159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ysClr val="windowText" lastClr="000000"/>
          </a:solidFill>
          <a:latin typeface="+mn-lt"/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Millet </a:t>
            </a:r>
          </a:p>
        </c:rich>
      </c:tx>
      <c:layout>
        <c:manualLayout>
          <c:xMode val="edge"/>
          <c:yMode val="edge"/>
          <c:x val="0.60915846564337062"/>
          <c:y val="0.3437014716398918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5728419236562"/>
          <c:y val="4.2083333333333355E-2"/>
          <c:w val="0.79046874832414771"/>
          <c:h val="0.926087416156313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'water deficiet'!$H$2</c:f>
              <c:strCache>
                <c:ptCount val="1"/>
                <c:pt idx="0">
                  <c:v>Navrongo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'water deficiet'!$G$3:$G$34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deficiet'!$H$3:$H$34</c:f>
              <c:numCache>
                <c:formatCode>General</c:formatCode>
                <c:ptCount val="32"/>
                <c:pt idx="0">
                  <c:v>103</c:v>
                </c:pt>
                <c:pt idx="1">
                  <c:v>55</c:v>
                </c:pt>
                <c:pt idx="2">
                  <c:v>0</c:v>
                </c:pt>
                <c:pt idx="3">
                  <c:v>52</c:v>
                </c:pt>
                <c:pt idx="4">
                  <c:v>0</c:v>
                </c:pt>
                <c:pt idx="5">
                  <c:v>0</c:v>
                </c:pt>
                <c:pt idx="6">
                  <c:v>22</c:v>
                </c:pt>
                <c:pt idx="7">
                  <c:v>7</c:v>
                </c:pt>
                <c:pt idx="8">
                  <c:v>0</c:v>
                </c:pt>
                <c:pt idx="9">
                  <c:v>27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3</c:v>
                </c:pt>
                <c:pt idx="15">
                  <c:v>0</c:v>
                </c:pt>
                <c:pt idx="16">
                  <c:v>95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4</c:v>
                </c:pt>
                <c:pt idx="25">
                  <c:v>0</c:v>
                </c:pt>
                <c:pt idx="26">
                  <c:v>84</c:v>
                </c:pt>
                <c:pt idx="27">
                  <c:v>3</c:v>
                </c:pt>
                <c:pt idx="28">
                  <c:v>86</c:v>
                </c:pt>
                <c:pt idx="29">
                  <c:v>0</c:v>
                </c:pt>
                <c:pt idx="30">
                  <c:v>0</c:v>
                </c:pt>
                <c:pt idx="3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D6-4F61-95D7-F672A53B01BB}"/>
            </c:ext>
          </c:extLst>
        </c:ser>
        <c:ser>
          <c:idx val="1"/>
          <c:order val="1"/>
          <c:tx>
            <c:strRef>
              <c:f>'water deficiet'!$I$2</c:f>
              <c:strCache>
                <c:ptCount val="1"/>
                <c:pt idx="0">
                  <c:v>Zuarungu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'water deficiet'!$G$3:$G$34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'water deficiet'!$I$3:$I$34</c:f>
              <c:numCache>
                <c:formatCode>General</c:formatCode>
                <c:ptCount val="32"/>
                <c:pt idx="0">
                  <c:v>91</c:v>
                </c:pt>
                <c:pt idx="1">
                  <c:v>96</c:v>
                </c:pt>
                <c:pt idx="2">
                  <c:v>-1</c:v>
                </c:pt>
                <c:pt idx="3">
                  <c:v>75</c:v>
                </c:pt>
                <c:pt idx="4">
                  <c:v>8</c:v>
                </c:pt>
                <c:pt idx="5">
                  <c:v>1</c:v>
                </c:pt>
                <c:pt idx="6">
                  <c:v>-15</c:v>
                </c:pt>
                <c:pt idx="7">
                  <c:v>10</c:v>
                </c:pt>
                <c:pt idx="8">
                  <c:v>2</c:v>
                </c:pt>
                <c:pt idx="9">
                  <c:v>23</c:v>
                </c:pt>
                <c:pt idx="10">
                  <c:v>-20</c:v>
                </c:pt>
                <c:pt idx="11">
                  <c:v>-6</c:v>
                </c:pt>
                <c:pt idx="12">
                  <c:v>-14</c:v>
                </c:pt>
                <c:pt idx="13">
                  <c:v>-51</c:v>
                </c:pt>
                <c:pt idx="14">
                  <c:v>-23</c:v>
                </c:pt>
                <c:pt idx="15">
                  <c:v>-16</c:v>
                </c:pt>
                <c:pt idx="16">
                  <c:v>102</c:v>
                </c:pt>
                <c:pt idx="17">
                  <c:v>-13</c:v>
                </c:pt>
                <c:pt idx="18">
                  <c:v>1</c:v>
                </c:pt>
                <c:pt idx="19">
                  <c:v>-15</c:v>
                </c:pt>
                <c:pt idx="20">
                  <c:v>18</c:v>
                </c:pt>
                <c:pt idx="21">
                  <c:v>34</c:v>
                </c:pt>
                <c:pt idx="22">
                  <c:v>-3</c:v>
                </c:pt>
                <c:pt idx="23">
                  <c:v>23</c:v>
                </c:pt>
                <c:pt idx="24">
                  <c:v>9</c:v>
                </c:pt>
                <c:pt idx="25">
                  <c:v>5</c:v>
                </c:pt>
                <c:pt idx="26">
                  <c:v>54</c:v>
                </c:pt>
                <c:pt idx="27">
                  <c:v>-18</c:v>
                </c:pt>
                <c:pt idx="28">
                  <c:v>4</c:v>
                </c:pt>
                <c:pt idx="29">
                  <c:v>-29</c:v>
                </c:pt>
                <c:pt idx="30">
                  <c:v>-23</c:v>
                </c:pt>
                <c:pt idx="3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D6-4F61-95D7-F672A53B01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6380352"/>
        <c:axId val="506385600"/>
      </c:barChart>
      <c:catAx>
        <c:axId val="506380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31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6385600"/>
        <c:crosses val="autoZero"/>
        <c:auto val="1"/>
        <c:lblAlgn val="ctr"/>
        <c:lblOffset val="100"/>
        <c:noMultiLvlLbl val="0"/>
      </c:catAx>
      <c:valAx>
        <c:axId val="506385600"/>
        <c:scaling>
          <c:orientation val="minMax"/>
          <c:max val="350"/>
          <c:min val="-1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638035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602157258886407"/>
          <c:y val="0.26162044644836063"/>
          <c:w val="0.24443096101603762"/>
          <c:h val="0.140272978101253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830614474626101"/>
          <c:y val="2.54283318751823E-2"/>
          <c:w val="0.760206080699243"/>
          <c:h val="0.8227395013123359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cropwatresults_Navrpngo!$BL$2</c:f>
              <c:strCache>
                <c:ptCount val="1"/>
                <c:pt idx="0">
                  <c:v>Yield reduction</c:v>
                </c:pt>
              </c:strCache>
            </c:strRef>
          </c:tx>
          <c:spPr>
            <a:ln w="12700" cap="rnd">
              <a:solidFill>
                <a:srgbClr val="ED7D31"/>
              </a:solidFill>
              <a:round/>
            </a:ln>
            <a:effectLst/>
          </c:spPr>
          <c:invertIfNegative val="0"/>
          <c:cat>
            <c:numRef>
              <c:f>cropwatresults_Navrpngo!$BJ$3:$BJ$34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cropwatresults_Navrpngo!$BL$3:$BL$34</c:f>
              <c:numCache>
                <c:formatCode>General</c:formatCode>
                <c:ptCount val="3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5.4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15</c:v>
                </c:pt>
                <c:pt idx="8">
                  <c:v>8.2000000000000011</c:v>
                </c:pt>
                <c:pt idx="9">
                  <c:v>25.6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11.9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9.5</c:v>
                </c:pt>
                <c:pt idx="27">
                  <c:v>0</c:v>
                </c:pt>
                <c:pt idx="28">
                  <c:v>11.5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A8-4ADF-8F07-F1E5C081F8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904960"/>
        <c:axId val="186906496"/>
      </c:barChart>
      <c:catAx>
        <c:axId val="18690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906496"/>
        <c:crosses val="autoZero"/>
        <c:auto val="1"/>
        <c:lblAlgn val="ctr"/>
        <c:lblOffset val="100"/>
        <c:noMultiLvlLbl val="0"/>
      </c:catAx>
      <c:valAx>
        <c:axId val="186906496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r>
                  <a:rPr lang="en-US" sz="900" b="1">
                    <a:latin typeface="Arial" panose="020B0604020202020204" pitchFamily="34" charset="0"/>
                    <a:cs typeface="Arial" panose="020B0604020202020204" pitchFamily="34" charset="0"/>
                  </a:rPr>
                  <a:t>Yield reduction (%)
</a:t>
                </a:r>
              </a:p>
            </c:rich>
          </c:tx>
          <c:layout>
            <c:manualLayout>
              <c:xMode val="edge"/>
              <c:yMode val="edge"/>
              <c:x val="1.2917006063897199E-3"/>
              <c:y val="0.17023337444265299"/>
            </c:manualLayout>
          </c:layout>
          <c:overlay val="0"/>
          <c:spPr>
            <a:noFill/>
            <a:ln w="25401">
              <a:noFill/>
            </a:ln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904960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800">
          <a:solidFill>
            <a:schemeClr val="tx1">
              <a:lumMod val="95000"/>
              <a:lumOff val="5000"/>
            </a:schemeClr>
          </a:solidFill>
        </a:defRPr>
      </a:pPr>
      <a:endParaRPr lang="en-US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317882210425101"/>
          <c:y val="2.9343524141593701E-2"/>
          <c:w val="0.80913563971924296"/>
          <c:h val="0.82193040386080796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Cropwatresults_Zarengu!$BK$2</c:f>
              <c:strCache>
                <c:ptCount val="1"/>
                <c:pt idx="0">
                  <c:v>Yield reduction</c:v>
                </c:pt>
              </c:strCache>
            </c:strRef>
          </c:tx>
          <c:spPr>
            <a:ln w="12701" cap="rnd">
              <a:solidFill>
                <a:srgbClr val="ED7D31"/>
              </a:solidFill>
              <a:round/>
            </a:ln>
            <a:effectLst/>
          </c:spPr>
          <c:invertIfNegative val="0"/>
          <c:cat>
            <c:numRef>
              <c:f>Cropwatresults_Zarengu!$BI$3:$BI$34</c:f>
              <c:numCache>
                <c:formatCode>General</c:formatCode>
                <c:ptCount val="32"/>
                <c:pt idx="0">
                  <c:v>1981</c:v>
                </c:pt>
                <c:pt idx="1">
                  <c:v>1982</c:v>
                </c:pt>
                <c:pt idx="2">
                  <c:v>1983</c:v>
                </c:pt>
                <c:pt idx="3">
                  <c:v>1984</c:v>
                </c:pt>
                <c:pt idx="4">
                  <c:v>1985</c:v>
                </c:pt>
                <c:pt idx="5">
                  <c:v>1986</c:v>
                </c:pt>
                <c:pt idx="6">
                  <c:v>1987</c:v>
                </c:pt>
                <c:pt idx="7">
                  <c:v>1988</c:v>
                </c:pt>
                <c:pt idx="8">
                  <c:v>1989</c:v>
                </c:pt>
                <c:pt idx="9">
                  <c:v>1990</c:v>
                </c:pt>
                <c:pt idx="10">
                  <c:v>1991</c:v>
                </c:pt>
                <c:pt idx="11">
                  <c:v>1992</c:v>
                </c:pt>
                <c:pt idx="12">
                  <c:v>1993</c:v>
                </c:pt>
                <c:pt idx="13">
                  <c:v>1994</c:v>
                </c:pt>
                <c:pt idx="14">
                  <c:v>1995</c:v>
                </c:pt>
                <c:pt idx="15">
                  <c:v>1996</c:v>
                </c:pt>
                <c:pt idx="16">
                  <c:v>1997</c:v>
                </c:pt>
                <c:pt idx="17">
                  <c:v>1998</c:v>
                </c:pt>
                <c:pt idx="18">
                  <c:v>1999</c:v>
                </c:pt>
                <c:pt idx="19">
                  <c:v>2000</c:v>
                </c:pt>
                <c:pt idx="20">
                  <c:v>2001</c:v>
                </c:pt>
                <c:pt idx="21">
                  <c:v>2002</c:v>
                </c:pt>
                <c:pt idx="22">
                  <c:v>2003</c:v>
                </c:pt>
                <c:pt idx="23">
                  <c:v>2004</c:v>
                </c:pt>
                <c:pt idx="24">
                  <c:v>2005</c:v>
                </c:pt>
                <c:pt idx="25">
                  <c:v>2006</c:v>
                </c:pt>
                <c:pt idx="26">
                  <c:v>2007</c:v>
                </c:pt>
                <c:pt idx="27">
                  <c:v>2008</c:v>
                </c:pt>
                <c:pt idx="28">
                  <c:v>2009</c:v>
                </c:pt>
                <c:pt idx="29">
                  <c:v>2010</c:v>
                </c:pt>
                <c:pt idx="30">
                  <c:v>2011</c:v>
                </c:pt>
                <c:pt idx="31">
                  <c:v>2012</c:v>
                </c:pt>
              </c:numCache>
            </c:numRef>
          </c:cat>
          <c:val>
            <c:numRef>
              <c:f>Cropwatresults_Zarengu!$BK$3:$BK$34</c:f>
              <c:numCache>
                <c:formatCode>General</c:formatCode>
                <c:ptCount val="32"/>
                <c:pt idx="0">
                  <c:v>9</c:v>
                </c:pt>
                <c:pt idx="1">
                  <c:v>14</c:v>
                </c:pt>
                <c:pt idx="2">
                  <c:v>0</c:v>
                </c:pt>
                <c:pt idx="3">
                  <c:v>8.9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17.3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2.6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7.4</c:v>
                </c:pt>
                <c:pt idx="27">
                  <c:v>0</c:v>
                </c:pt>
                <c:pt idx="28">
                  <c:v>2.2999999999999998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A4-4CDE-82CB-F3A059CA9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6825344"/>
        <c:axId val="187068800"/>
      </c:barChart>
      <c:catAx>
        <c:axId val="18682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6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068800"/>
        <c:crosses val="autoZero"/>
        <c:auto val="1"/>
        <c:lblAlgn val="ctr"/>
        <c:lblOffset val="100"/>
        <c:noMultiLvlLbl val="0"/>
      </c:catAx>
      <c:valAx>
        <c:axId val="187068800"/>
        <c:scaling>
          <c:orientation val="minMax"/>
          <c:max val="3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825344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r>
              <a:rPr lang="en-US"/>
              <a:t>p = 0.525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9471667604049"/>
          <c:y val="2.86016696798699E-2"/>
          <c:w val="0.75193827334083296"/>
          <c:h val="0.7793770823812089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'yield graphs'!$AB$16:$AB$18</c:f>
                <c:numCache>
                  <c:formatCode>General</c:formatCode>
                  <c:ptCount val="3"/>
                  <c:pt idx="0">
                    <c:v>0.3</c:v>
                  </c:pt>
                  <c:pt idx="1">
                    <c:v>0.4</c:v>
                  </c:pt>
                  <c:pt idx="2">
                    <c:v>0.5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'yield graphs'!$Z$16:$Z$18</c:f>
              <c:strCache>
                <c:ptCount val="3"/>
                <c:pt idx="0">
                  <c:v>CWR</c:v>
                </c:pt>
                <c:pt idx="1">
                  <c:v>FP</c:v>
                </c:pt>
                <c:pt idx="2">
                  <c:v>WFD</c:v>
                </c:pt>
              </c:strCache>
            </c:strRef>
          </c:cat>
          <c:val>
            <c:numRef>
              <c:f>'yield graphs'!$AA$16:$AA$18</c:f>
              <c:numCache>
                <c:formatCode>General</c:formatCode>
                <c:ptCount val="3"/>
                <c:pt idx="0">
                  <c:v>5.4</c:v>
                </c:pt>
                <c:pt idx="1">
                  <c:v>5.6</c:v>
                </c:pt>
                <c:pt idx="2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68-43EB-8FD3-70ACB93016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8"/>
        <c:overlap val="-27"/>
        <c:axId val="-2125252808"/>
        <c:axId val="-2102224920"/>
      </c:barChart>
      <c:catAx>
        <c:axId val="-21252528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Irrigation regimes</a:t>
                </a:r>
              </a:p>
            </c:rich>
          </c:tx>
          <c:layout>
            <c:manualLayout>
              <c:xMode val="edge"/>
              <c:yMode val="edge"/>
              <c:x val="0.40491150442477902"/>
              <c:y val="0.927546296296296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2224920"/>
        <c:crosses val="autoZero"/>
        <c:auto val="1"/>
        <c:lblAlgn val="ctr"/>
        <c:lblOffset val="100"/>
        <c:noMultiLvlLbl val="0"/>
      </c:catAx>
      <c:valAx>
        <c:axId val="-2102224920"/>
        <c:scaling>
          <c:orientation val="minMax"/>
          <c:max val="9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r>
                  <a:rPr lang="en-US" dirty="0"/>
                  <a:t>Fresh fruit yield (t ha</a:t>
                </a:r>
                <a:r>
                  <a:rPr lang="en-US" baseline="0" dirty="0"/>
                  <a:t>-1</a:t>
                </a:r>
                <a:r>
                  <a:rPr lang="en-US" dirty="0"/>
                  <a:t>)</a:t>
                </a:r>
              </a:p>
            </c:rich>
          </c:tx>
          <c:layout>
            <c:manualLayout>
              <c:xMode val="edge"/>
              <c:yMode val="edge"/>
              <c:x val="1.4456558314826E-2"/>
              <c:y val="8.320539890614239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25252808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 b="0">
          <a:solidFill>
            <a:schemeClr val="tx1"/>
          </a:solidFill>
          <a:latin typeface="+mn-lt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/>
              <a:t>p = 0.034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531951482839999"/>
          <c:y val="2.54283318751823E-2"/>
          <c:w val="0.80418282908919603"/>
          <c:h val="0.8116167249927089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'[Chart in Microsoft Word]yield graphs'!$AR$40:$AW$40</c:f>
                <c:numCache>
                  <c:formatCode>General</c:formatCode>
                  <c:ptCount val="6"/>
                  <c:pt idx="0">
                    <c:v>0.16200000000000001</c:v>
                  </c:pt>
                  <c:pt idx="1">
                    <c:v>0.182</c:v>
                  </c:pt>
                  <c:pt idx="2">
                    <c:v>0.51300000000000001</c:v>
                  </c:pt>
                  <c:pt idx="3">
                    <c:v>0.45600000000000002</c:v>
                  </c:pt>
                  <c:pt idx="4">
                    <c:v>0.502</c:v>
                  </c:pt>
                  <c:pt idx="5">
                    <c:v>0.36299999999999999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'[Chart in Microsoft Word]yield graphs'!$AR$38:$AW$38</c:f>
              <c:strCache>
                <c:ptCount val="6"/>
                <c:pt idx="0">
                  <c:v>F1</c:v>
                </c:pt>
                <c:pt idx="1">
                  <c:v>F2</c:v>
                </c:pt>
                <c:pt idx="2">
                  <c:v>F3</c:v>
                </c:pt>
                <c:pt idx="3">
                  <c:v>F4</c:v>
                </c:pt>
                <c:pt idx="4">
                  <c:v>F5</c:v>
                </c:pt>
                <c:pt idx="5">
                  <c:v>F6</c:v>
                </c:pt>
              </c:strCache>
            </c:strRef>
          </c:cat>
          <c:val>
            <c:numRef>
              <c:f>'[Chart in Microsoft Word]yield graphs'!$AR$39:$AW$39</c:f>
              <c:numCache>
                <c:formatCode>General</c:formatCode>
                <c:ptCount val="6"/>
                <c:pt idx="0">
                  <c:v>7.218</c:v>
                </c:pt>
                <c:pt idx="1">
                  <c:v>6.6839999999999966</c:v>
                </c:pt>
                <c:pt idx="2">
                  <c:v>4.266</c:v>
                </c:pt>
                <c:pt idx="3">
                  <c:v>3.532</c:v>
                </c:pt>
                <c:pt idx="4">
                  <c:v>4.4119999999999999</c:v>
                </c:pt>
                <c:pt idx="5">
                  <c:v>5.0880000000000001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C4-48CB-9F2F-3F769AAAFA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00774248"/>
        <c:axId val="-2124964216"/>
      </c:barChart>
      <c:catAx>
        <c:axId val="-21007742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Fetilizer treatments 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24964216"/>
        <c:crosses val="autoZero"/>
        <c:auto val="1"/>
        <c:lblAlgn val="ctr"/>
        <c:lblOffset val="100"/>
        <c:noMultiLvlLbl val="0"/>
      </c:catAx>
      <c:valAx>
        <c:axId val="-2124964216"/>
        <c:scaling>
          <c:orientation val="minMax"/>
          <c:max val="9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Fresh fruit yield (t ha -1)</a:t>
                </a:r>
              </a:p>
              <a:p>
                <a:pPr algn="ctr" rtl="0">
                  <a:defRPr/>
                </a:pPr>
                <a:endParaRPr lang="en-US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00774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0.41517</cdr:x>
      <cdr:y>0.2101</cdr:y>
    </cdr:from>
    <cdr:to>
      <cdr:x>0.91629</cdr:x>
      <cdr:y>0.3259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46790" y="442934"/>
          <a:ext cx="1384230" cy="2441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en-US" sz="1000"/>
            <a:t>Sorghum (Navrongo)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0.23399</cdr:x>
      <cdr:y>0.19598</cdr:y>
    </cdr:from>
    <cdr:to>
      <cdr:x>0.88378</cdr:x>
      <cdr:y>0.3243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656751" y="424364"/>
          <a:ext cx="1823748" cy="2778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 rtl="0"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r>
            <a:rPr lang="en-US" sz="1000"/>
            <a:t>Sorghum (Zuarungu)</a:t>
          </a:r>
        </a:p>
        <a:p xmlns:a="http://schemas.openxmlformats.org/drawingml/2006/main">
          <a:endParaRPr lang="en-US" sz="10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0.17409</cdr:x>
      <cdr:y>0.1182</cdr:y>
    </cdr:from>
    <cdr:to>
      <cdr:x>0.25926</cdr:x>
      <cdr:y>0.21157</cdr:y>
    </cdr:to>
    <cdr:sp macro="" textlink="">
      <cdr:nvSpPr>
        <cdr:cNvPr id="2" name="Text Box 1"/>
        <cdr:cNvSpPr txBox="1"/>
      </cdr:nvSpPr>
      <cdr:spPr>
        <a:xfrm xmlns:a="http://schemas.openxmlformats.org/drawingml/2006/main">
          <a:off x="495028" y="322448"/>
          <a:ext cx="242184" cy="2547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b</a:t>
          </a:r>
        </a:p>
      </cdr:txBody>
    </cdr:sp>
  </cdr:relSizeAnchor>
  <cdr:relSizeAnchor xmlns:cdr="http://schemas.openxmlformats.org/drawingml/2006/chartDrawing">
    <cdr:from>
      <cdr:x>0.29138</cdr:x>
      <cdr:y>0.15082</cdr:y>
    </cdr:from>
    <cdr:to>
      <cdr:x>0.37654</cdr:x>
      <cdr:y>0.23807</cdr:y>
    </cdr:to>
    <cdr:sp macro="" textlink="">
      <cdr:nvSpPr>
        <cdr:cNvPr id="3" name="Text Box 2"/>
        <cdr:cNvSpPr txBox="1"/>
      </cdr:nvSpPr>
      <cdr:spPr>
        <a:xfrm xmlns:a="http://schemas.openxmlformats.org/drawingml/2006/main">
          <a:off x="828549" y="411435"/>
          <a:ext cx="242155" cy="2380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b</a:t>
          </a:r>
        </a:p>
      </cdr:txBody>
    </cdr:sp>
  </cdr:relSizeAnchor>
  <cdr:relSizeAnchor xmlns:cdr="http://schemas.openxmlformats.org/drawingml/2006/chartDrawing">
    <cdr:from>
      <cdr:x>0.44063</cdr:x>
      <cdr:y>0.3725</cdr:y>
    </cdr:from>
    <cdr:to>
      <cdr:x>0.54048</cdr:x>
      <cdr:y>0.45515</cdr:y>
    </cdr:to>
    <cdr:sp macro="" textlink="">
      <cdr:nvSpPr>
        <cdr:cNvPr id="4" name="Text Box 3"/>
        <cdr:cNvSpPr txBox="1"/>
      </cdr:nvSpPr>
      <cdr:spPr>
        <a:xfrm xmlns:a="http://schemas.openxmlformats.org/drawingml/2006/main">
          <a:off x="1252952" y="1016164"/>
          <a:ext cx="283926" cy="2254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</a:t>
          </a:r>
        </a:p>
      </cdr:txBody>
    </cdr:sp>
  </cdr:relSizeAnchor>
  <cdr:relSizeAnchor xmlns:cdr="http://schemas.openxmlformats.org/drawingml/2006/chartDrawing">
    <cdr:from>
      <cdr:x>0.56985</cdr:x>
      <cdr:y>0.43659</cdr:y>
    </cdr:from>
    <cdr:to>
      <cdr:x>0.67116</cdr:x>
      <cdr:y>0.52843</cdr:y>
    </cdr:to>
    <cdr:sp macro="" textlink="">
      <cdr:nvSpPr>
        <cdr:cNvPr id="5" name="Text Box 4"/>
        <cdr:cNvSpPr txBox="1"/>
      </cdr:nvSpPr>
      <cdr:spPr>
        <a:xfrm xmlns:a="http://schemas.openxmlformats.org/drawingml/2006/main">
          <a:off x="1620393" y="1191008"/>
          <a:ext cx="288078" cy="2505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</a:t>
          </a:r>
        </a:p>
      </cdr:txBody>
    </cdr:sp>
  </cdr:relSizeAnchor>
  <cdr:relSizeAnchor xmlns:cdr="http://schemas.openxmlformats.org/drawingml/2006/chartDrawing">
    <cdr:from>
      <cdr:x>0.7016</cdr:x>
      <cdr:y>0.36252</cdr:y>
    </cdr:from>
    <cdr:to>
      <cdr:x>0.76768</cdr:x>
      <cdr:y>0.4314</cdr:y>
    </cdr:to>
    <cdr:sp macro="" textlink="">
      <cdr:nvSpPr>
        <cdr:cNvPr id="6" name="Text Box 5"/>
        <cdr:cNvSpPr txBox="1"/>
      </cdr:nvSpPr>
      <cdr:spPr>
        <a:xfrm xmlns:a="http://schemas.openxmlformats.org/drawingml/2006/main">
          <a:off x="1995019" y="988945"/>
          <a:ext cx="187900" cy="1879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</a:t>
          </a:r>
        </a:p>
      </cdr:txBody>
    </cdr:sp>
  </cdr:relSizeAnchor>
  <cdr:relSizeAnchor xmlns:cdr="http://schemas.openxmlformats.org/drawingml/2006/chartDrawing">
    <cdr:from>
      <cdr:x>0.80907</cdr:x>
      <cdr:y>0.25101</cdr:y>
    </cdr:from>
    <cdr:to>
      <cdr:x>0.94122</cdr:x>
      <cdr:y>0.40713</cdr:y>
    </cdr:to>
    <cdr:sp macro="" textlink="">
      <cdr:nvSpPr>
        <cdr:cNvPr id="7" name="Text Box 6"/>
        <cdr:cNvSpPr txBox="1"/>
      </cdr:nvSpPr>
      <cdr:spPr>
        <a:xfrm xmlns:a="http://schemas.openxmlformats.org/drawingml/2006/main">
          <a:off x="2300614" y="684757"/>
          <a:ext cx="375781" cy="4258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ab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0.86876</cdr:x>
      <cdr:y>0.30236</cdr:y>
    </cdr:from>
    <cdr:to>
      <cdr:x>0.96598</cdr:x>
      <cdr:y>0.39958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71950" y="873583"/>
          <a:ext cx="444490" cy="2808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ab</a:t>
          </a:r>
        </a:p>
      </cdr:txBody>
    </cdr:sp>
  </cdr:relSizeAnchor>
  <cdr:relSizeAnchor xmlns:cdr="http://schemas.openxmlformats.org/drawingml/2006/chartDrawing">
    <cdr:from>
      <cdr:x>0.73403</cdr:x>
      <cdr:y>0.36862</cdr:y>
    </cdr:from>
    <cdr:to>
      <cdr:x>0.81736</cdr:x>
      <cdr:y>0.46816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55990" y="1065027"/>
          <a:ext cx="380985" cy="2875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</a:t>
          </a:r>
        </a:p>
      </cdr:txBody>
    </cdr:sp>
  </cdr:relSizeAnchor>
  <cdr:relSizeAnchor xmlns:cdr="http://schemas.openxmlformats.org/drawingml/2006/chartDrawing">
    <cdr:from>
      <cdr:x>0.59513</cdr:x>
      <cdr:y>0.46449</cdr:y>
    </cdr:from>
    <cdr:to>
      <cdr:x>0.67152</cdr:x>
      <cdr:y>0.54783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720950" y="1342041"/>
          <a:ext cx="349255" cy="2407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</a:t>
          </a:r>
        </a:p>
      </cdr:txBody>
    </cdr:sp>
  </cdr:relSizeAnchor>
  <cdr:relSizeAnchor xmlns:cdr="http://schemas.openxmlformats.org/drawingml/2006/chartDrawing">
    <cdr:from>
      <cdr:x>0.45208</cdr:x>
      <cdr:y>0.4005</cdr:y>
    </cdr:from>
    <cdr:to>
      <cdr:x>0.55625</cdr:x>
      <cdr:y>0.49773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66930" y="1157132"/>
          <a:ext cx="476265" cy="2809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a</a:t>
          </a:r>
        </a:p>
      </cdr:txBody>
    </cdr:sp>
  </cdr:relSizeAnchor>
  <cdr:relSizeAnchor xmlns:cdr="http://schemas.openxmlformats.org/drawingml/2006/chartDrawing">
    <cdr:from>
      <cdr:x>0.31181</cdr:x>
      <cdr:y>0.21106</cdr:y>
    </cdr:from>
    <cdr:to>
      <cdr:x>0.41597</cdr:x>
      <cdr:y>0.31292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425580" y="609794"/>
          <a:ext cx="476220" cy="2942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b</a:t>
          </a:r>
        </a:p>
      </cdr:txBody>
    </cdr:sp>
  </cdr:relSizeAnchor>
  <cdr:relSizeAnchor xmlns:cdr="http://schemas.openxmlformats.org/drawingml/2006/chartDrawing">
    <cdr:from>
      <cdr:x>0.17847</cdr:x>
      <cdr:y>0.16035</cdr:y>
    </cdr:from>
    <cdr:to>
      <cdr:x>0.2882</cdr:x>
      <cdr:y>0.28767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815955" y="463296"/>
          <a:ext cx="501685" cy="3678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b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0.77338</cdr:x>
      <cdr:y>0.0913</cdr:y>
    </cdr:from>
    <cdr:to>
      <cdr:x>0.94539</cdr:x>
      <cdr:y>0.23308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97276" y="269876"/>
          <a:ext cx="800100" cy="4191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(c)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398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468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  <p:sldLayoutId id="2147483681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jpeg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" y="1219200"/>
            <a:ext cx="8458200" cy="2743200"/>
          </a:xfrm>
        </p:spPr>
        <p:txBody>
          <a:bodyPr/>
          <a:lstStyle/>
          <a:p>
            <a:r>
              <a:rPr lang="en-US" sz="3200" dirty="0" smtClean="0">
                <a:latin typeface="+mn-lt"/>
              </a:rPr>
              <a:t>Test </a:t>
            </a:r>
            <a:r>
              <a:rPr lang="en-US" sz="3200" dirty="0">
                <a:latin typeface="+mn-lt"/>
              </a:rPr>
              <a:t>and promote water management technologies and practices to increase water productivity in the small-scale crop-livestock farming systems under rain fed </a:t>
            </a:r>
            <a:r>
              <a:rPr lang="en-US" sz="3200" dirty="0" smtClean="0">
                <a:latin typeface="+mn-lt"/>
              </a:rPr>
              <a:t>and irrigated conditions </a:t>
            </a:r>
            <a:r>
              <a:rPr lang="en-US" sz="3200" b="1" dirty="0" smtClean="0">
                <a:latin typeface="+mn-lt"/>
              </a:rPr>
              <a:t>(Activity 1.2.2.)</a:t>
            </a:r>
            <a:endParaRPr lang="en-US" sz="3200" b="1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81000" y="3962400"/>
            <a:ext cx="7867650" cy="1752600"/>
          </a:xfrm>
        </p:spPr>
        <p:txBody>
          <a:bodyPr/>
          <a:lstStyle/>
          <a:p>
            <a:r>
              <a:rPr lang="en-US" sz="3600" dirty="0" smtClean="0">
                <a:latin typeface="+mn-lt"/>
              </a:rPr>
              <a:t>Zenebe Adimassu</a:t>
            </a:r>
          </a:p>
          <a:p>
            <a:r>
              <a:rPr lang="en-US" sz="2400" dirty="0" smtClean="0">
                <a:latin typeface="+mn-lt"/>
              </a:rPr>
              <a:t>IWMI</a:t>
            </a:r>
          </a:p>
          <a:p>
            <a:r>
              <a:rPr lang="en-US" sz="2400" dirty="0"/>
              <a:t>Africa RISING West Africa Review and Planning Meeting, Accra, Ghana, 6-8 June 2018</a:t>
            </a:r>
            <a:endParaRPr lang="en-US" sz="2400" dirty="0" smtClean="0">
              <a:latin typeface="+mn-lt"/>
            </a:endParaRPr>
          </a:p>
          <a:p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293119008"/>
              </p:ext>
            </p:extLst>
          </p:nvPr>
        </p:nvGraphicFramePr>
        <p:xfrm>
          <a:off x="131233" y="1295400"/>
          <a:ext cx="46482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2455333" y="914400"/>
            <a:ext cx="67056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Effect of irrigation regimes and fertilizer treatments on pepper yield</a:t>
            </a:r>
            <a:endParaRPr lang="en-US" b="1" dirty="0">
              <a:solidFill>
                <a:srgbClr val="2E74B5"/>
              </a:solidFill>
              <a:latin typeface="Calibri Light" panose="020F0302020204030204" pitchFamily="34" charset="0"/>
              <a:ea typeface="Yu Gothic Light" panose="020B0300000000000000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331930354"/>
              </p:ext>
            </p:extLst>
          </p:nvPr>
        </p:nvGraphicFramePr>
        <p:xfrm>
          <a:off x="4495800" y="1439164"/>
          <a:ext cx="3733800" cy="2751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4281051703"/>
              </p:ext>
            </p:extLst>
          </p:nvPr>
        </p:nvGraphicFramePr>
        <p:xfrm>
          <a:off x="304800" y="4191000"/>
          <a:ext cx="4669155" cy="2907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779433" y="4343400"/>
            <a:ext cx="43984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Fresh yield of pepper was not significantly </a:t>
            </a:r>
            <a:r>
              <a:rPr lang="en-US" dirty="0" smtClean="0"/>
              <a:t>(affected </a:t>
            </a:r>
            <a:r>
              <a:rPr lang="en-US" dirty="0"/>
              <a:t>by the irrigation regime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Fresh </a:t>
            </a:r>
            <a:r>
              <a:rPr lang="en-US" dirty="0"/>
              <a:t>fruit yield of pepper was significantly </a:t>
            </a:r>
            <a:r>
              <a:rPr lang="en-US" dirty="0" smtClean="0"/>
              <a:t> </a:t>
            </a:r>
            <a:r>
              <a:rPr lang="en-US" dirty="0"/>
              <a:t>influenced by fertilizer treatment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9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33600" y="914400"/>
            <a:ext cx="6934200" cy="381000"/>
          </a:xfrm>
        </p:spPr>
        <p:txBody>
          <a:bodyPr>
            <a:normAutofit fontScale="85000" lnSpcReduction="10000"/>
          </a:bodyPr>
          <a:lstStyle/>
          <a:p>
            <a:r>
              <a:rPr lang="en-US" sz="1600" b="1" dirty="0"/>
              <a:t>Effects of irrigation regimes and fertilizer treatments on water use efficiency   </a:t>
            </a:r>
          </a:p>
          <a:p>
            <a:endParaRPr lang="en-US" sz="1600" dirty="0">
              <a:latin typeface="+mn-lt"/>
            </a:endParaRPr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4249564036"/>
              </p:ext>
            </p:extLst>
          </p:nvPr>
        </p:nvGraphicFramePr>
        <p:xfrm>
          <a:off x="321733" y="1371600"/>
          <a:ext cx="32766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76950249"/>
              </p:ext>
            </p:extLst>
          </p:nvPr>
        </p:nvGraphicFramePr>
        <p:xfrm>
          <a:off x="3598333" y="1270000"/>
          <a:ext cx="3886200" cy="3236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166486269"/>
              </p:ext>
            </p:extLst>
          </p:nvPr>
        </p:nvGraphicFramePr>
        <p:xfrm>
          <a:off x="321733" y="3910543"/>
          <a:ext cx="4651375" cy="295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Picture 6" descr="C:\Users\Zenebe\OneDrive - CGIAR\2018\pictures\Photo africa rising Feb2018\IMG_20180215_14534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41" t="9762" r="8626" b="47658"/>
          <a:stretch/>
        </p:blipFill>
        <p:spPr bwMode="auto">
          <a:xfrm>
            <a:off x="5476875" y="4864100"/>
            <a:ext cx="3667125" cy="1993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mv="urn:schemas-microsoft-com:mac:vml" xmlns:mo="http://schemas.microsoft.com/office/mac/office/2008/main" xmlns="" xmlns:lc="http://schemas.openxmlformats.org/drawingml/2006/lockedCanvas"/>
            </a:ext>
          </a:extLst>
        </p:spPr>
      </p:pic>
    </p:spTree>
    <p:extLst>
      <p:ext uri="{BB962C8B-B14F-4D97-AF65-F5344CB8AC3E}">
        <p14:creationId xmlns:p14="http://schemas.microsoft.com/office/powerpoint/2010/main" val="1096758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8382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65639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838424"/>
              </p:ext>
            </p:extLst>
          </p:nvPr>
        </p:nvGraphicFramePr>
        <p:xfrm>
          <a:off x="381000" y="1447800"/>
          <a:ext cx="8305801" cy="4985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983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622935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2958941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190342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438980"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Outcome no</a:t>
                      </a:r>
                      <a:r>
                        <a:rPr lang="en-US" sz="1200" dirty="0" smtClean="0"/>
                        <a:t>.</a:t>
                      </a:r>
                      <a:r>
                        <a:rPr lang="en-US" sz="1200" baseline="0" dirty="0" smtClean="0"/>
                        <a:t> 1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Output </a:t>
                      </a:r>
                      <a:r>
                        <a:rPr lang="en-US" sz="1200" dirty="0" smtClean="0"/>
                        <a:t>no.1.2</a:t>
                      </a:r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</a:t>
                      </a:r>
                      <a:r>
                        <a:rPr lang="en-US" sz="1200" dirty="0" smtClean="0"/>
                        <a:t>no.1.2.2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438980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Sub-activity GH122-1701: Analysis of Dry spell incidence in cereal-legume cropping systems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41209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</a:t>
                      </a:r>
                    </a:p>
                    <a:p>
                      <a:r>
                        <a:rPr lang="en-US" sz="12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smtClean="0"/>
                        <a:t>Upper East Region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41209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smtClean="0"/>
                        <a:t>April 2017-March 2018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438980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Dry spell incidence mapped out for AR regions in Ghana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and manuscript submitted to a  journal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757692">
                <a:tc>
                  <a:txBody>
                    <a:bodyPr/>
                    <a:lstStyle/>
                    <a:p>
                      <a:r>
                        <a:rPr lang="en-US" sz="12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--------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------------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------------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546791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Zenebe Adimassu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Marloes</a:t>
                      </a:r>
                      <a:r>
                        <a:rPr lang="en-US" sz="1200" baseline="0" dirty="0" smtClean="0"/>
                        <a:t> Mul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baseline="0" dirty="0" smtClean="0"/>
                        <a:t>Afua Owusu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 smtClean="0"/>
                        <a:t>Olufunke</a:t>
                      </a:r>
                      <a:r>
                        <a:rPr lang="en-US" sz="1200" baseline="0" dirty="0" smtClean="0"/>
                        <a:t> Cofie</a:t>
                      </a:r>
                      <a:endParaRPr lang="en-US" sz="1200" dirty="0"/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7576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dirty="0" smtClean="0"/>
                        <a:t>The sub-activity</a:t>
                      </a:r>
                      <a:r>
                        <a:rPr lang="en-US" sz="1200" baseline="0" dirty="0" smtClean="0"/>
                        <a:t> is </a:t>
                      </a:r>
                      <a:r>
                        <a:rPr lang="en-US" sz="1200" dirty="0" smtClean="0"/>
                        <a:t>related to activities RT4-Gh-1 and RT4-Gh-2 in the 2016 research year work plans of Phase 1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Chart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" b="-148"/>
          <a:stretch>
            <a:fillRect/>
          </a:stretch>
        </p:blipFill>
        <p:spPr bwMode="auto">
          <a:xfrm>
            <a:off x="184150" y="1371600"/>
            <a:ext cx="2901950" cy="214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" b="-148"/>
          <a:stretch>
            <a:fillRect/>
          </a:stretch>
        </p:blipFill>
        <p:spPr bwMode="auto">
          <a:xfrm>
            <a:off x="3052233" y="1474787"/>
            <a:ext cx="30226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Chart 6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33" y="3736974"/>
            <a:ext cx="2946400" cy="212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3"/>
          <a:stretch>
            <a:fillRect/>
          </a:stretch>
        </p:blipFill>
        <p:spPr bwMode="auto">
          <a:xfrm>
            <a:off x="3071283" y="3802062"/>
            <a:ext cx="2933700" cy="210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-33867" y="-3175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80533" y="228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80533" y="4438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80533" y="8667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Figure 1. 2. Probability of dry spell occurrence during the different growth stages of maize at Navrongo and Zuarungu weather stations (period: 1960-2012). </a:t>
            </a:r>
            <a:endParaRPr kumimoji="0" lang="en-GB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3400" y="5981478"/>
            <a:ext cx="8229600" cy="541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715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1 . </a:t>
            </a:r>
            <a:r>
              <a:rPr lang="en-US" sz="14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Probability of dry spell occurrence during the different growth stages of </a:t>
            </a:r>
            <a:r>
              <a:rPr lang="en-US" sz="1400" b="1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maize at </a:t>
            </a:r>
            <a:r>
              <a:rPr lang="en-US" sz="1400" b="1" dirty="0" err="1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Navrongo</a:t>
            </a:r>
            <a:r>
              <a:rPr lang="en-US" sz="14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1400" b="1" dirty="0" err="1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Zuarungu</a:t>
            </a:r>
            <a:r>
              <a:rPr lang="en-US" sz="14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weather stations (period: 1960-2012). 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/>
          <p:nvPr/>
        </p:nvPicPr>
        <p:blipFill rotWithShape="1">
          <a:blip r:embed="rId6"/>
          <a:srcRect l="29594" t="26970" r="29594" b="28016"/>
          <a:stretch/>
        </p:blipFill>
        <p:spPr bwMode="auto">
          <a:xfrm>
            <a:off x="6353551" y="1066800"/>
            <a:ext cx="2824316" cy="21045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53551" y="3455739"/>
            <a:ext cx="303741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probability of occurrence of ≥7 day </a:t>
            </a:r>
            <a:r>
              <a:rPr lang="en-US" dirty="0" err="1"/>
              <a:t>dryspell</a:t>
            </a:r>
            <a:r>
              <a:rPr lang="en-US" dirty="0"/>
              <a:t> is more than 50% in both stations for early maturing maize and above 60% for late maturing maize</a:t>
            </a:r>
          </a:p>
        </p:txBody>
      </p:sp>
    </p:spTree>
    <p:extLst>
      <p:ext uri="{BB962C8B-B14F-4D97-AF65-F5344CB8AC3E}">
        <p14:creationId xmlns:p14="http://schemas.microsoft.com/office/powerpoint/2010/main" val="128294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7945929"/>
              </p:ext>
            </p:extLst>
          </p:nvPr>
        </p:nvGraphicFramePr>
        <p:xfrm>
          <a:off x="381000" y="1236664"/>
          <a:ext cx="3238500" cy="229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123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" b="-27"/>
          <a:stretch>
            <a:fillRect/>
          </a:stretch>
        </p:blipFill>
        <p:spPr bwMode="auto">
          <a:xfrm>
            <a:off x="3752850" y="1050133"/>
            <a:ext cx="2851150" cy="212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0" b="-31"/>
          <a:stretch>
            <a:fillRect/>
          </a:stretch>
        </p:blipFill>
        <p:spPr bwMode="auto">
          <a:xfrm>
            <a:off x="415925" y="3626644"/>
            <a:ext cx="3371850" cy="213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900" y="3356242"/>
            <a:ext cx="319405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275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4883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-57150" y="9156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57200" y="5834064"/>
            <a:ext cx="8229600" cy="605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715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</a:t>
            </a:r>
            <a:r>
              <a:rPr lang="en-US" sz="1600" b="1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16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Probability of dry spell occurrence during the different growth stages of </a:t>
            </a:r>
            <a:r>
              <a:rPr lang="en-US" sz="1600" b="1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crops at </a:t>
            </a:r>
            <a:r>
              <a:rPr lang="en-US" sz="1600" b="1" dirty="0" err="1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Navrongo</a:t>
            </a:r>
            <a:r>
              <a:rPr lang="en-US" sz="16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1600" b="1" dirty="0" err="1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Zuarungu</a:t>
            </a:r>
            <a:r>
              <a:rPr lang="en-US" sz="16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weather stations (period: 1960-2012). 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27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010677"/>
            <a:ext cx="2819400" cy="1492624"/>
          </a:xfrm>
          <a:prstGeom prst="rect">
            <a:avLst/>
          </a:prstGeom>
        </p:spPr>
      </p:pic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363614959"/>
              </p:ext>
            </p:extLst>
          </p:nvPr>
        </p:nvGraphicFramePr>
        <p:xfrm>
          <a:off x="347133" y="1447800"/>
          <a:ext cx="3328670" cy="227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3757543205"/>
              </p:ext>
            </p:extLst>
          </p:nvPr>
        </p:nvGraphicFramePr>
        <p:xfrm>
          <a:off x="3775392" y="914400"/>
          <a:ext cx="3182620" cy="2232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648101452"/>
              </p:ext>
            </p:extLst>
          </p:nvPr>
        </p:nvGraphicFramePr>
        <p:xfrm>
          <a:off x="228600" y="3810000"/>
          <a:ext cx="3101340" cy="2106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012394474"/>
              </p:ext>
            </p:extLst>
          </p:nvPr>
        </p:nvGraphicFramePr>
        <p:xfrm>
          <a:off x="3775392" y="3352800"/>
          <a:ext cx="3263265" cy="2181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" name="Rectangle 9"/>
          <p:cNvSpPr/>
          <p:nvPr/>
        </p:nvSpPr>
        <p:spPr>
          <a:xfrm>
            <a:off x="347132" y="5916295"/>
            <a:ext cx="7848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Figure 3. 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Crop water deficit 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of crops 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at </a:t>
            </a:r>
            <a:r>
              <a:rPr lang="en-GB" b="1" dirty="0" err="1">
                <a:latin typeface="Calibri" panose="020F0502020204030204" pitchFamily="34" charset="0"/>
                <a:ea typeface="Times New Roman" panose="02020603050405020304" pitchFamily="18" charset="0"/>
              </a:rPr>
              <a:t>Navrongo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 and </a:t>
            </a:r>
            <a:r>
              <a:rPr lang="en-GB" b="1" dirty="0" err="1">
                <a:latin typeface="Calibri" panose="020F0502020204030204" pitchFamily="34" charset="0"/>
                <a:ea typeface="Times New Roman" panose="02020603050405020304" pitchFamily="18" charset="0"/>
              </a:rPr>
              <a:t>Zuarungu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  weather stations</a:t>
            </a:r>
            <a:endParaRPr lang="en-US" sz="3200" b="1" dirty="0"/>
          </a:p>
        </p:txBody>
      </p:sp>
      <p:pic>
        <p:nvPicPr>
          <p:cNvPr id="11" name="Picture 10"/>
          <p:cNvPicPr/>
          <p:nvPr/>
        </p:nvPicPr>
        <p:blipFill rotWithShape="1">
          <a:blip r:embed="rId7"/>
          <a:srcRect l="69338" t="17854" r="23931" b="8642"/>
          <a:stretch/>
        </p:blipFill>
        <p:spPr bwMode="auto">
          <a:xfrm>
            <a:off x="8195732" y="2503301"/>
            <a:ext cx="948268" cy="3962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3750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"/>
          <a:stretch>
            <a:fillRect/>
          </a:stretch>
        </p:blipFill>
        <p:spPr bwMode="auto">
          <a:xfrm>
            <a:off x="306387" y="1366308"/>
            <a:ext cx="34956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"/>
          <a:stretch>
            <a:fillRect/>
          </a:stretch>
        </p:blipFill>
        <p:spPr bwMode="auto">
          <a:xfrm>
            <a:off x="3505200" y="1244600"/>
            <a:ext cx="3810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373855"/>
              </p:ext>
            </p:extLst>
          </p:nvPr>
        </p:nvGraphicFramePr>
        <p:xfrm>
          <a:off x="450850" y="3867150"/>
          <a:ext cx="3054350" cy="233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3635429"/>
              </p:ext>
            </p:extLst>
          </p:nvPr>
        </p:nvGraphicFramePr>
        <p:xfrm>
          <a:off x="3805766" y="3892550"/>
          <a:ext cx="3276601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228600" y="6203950"/>
            <a:ext cx="8839200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Figure 4. Yield reduction of sorghum at </a:t>
            </a:r>
            <a:r>
              <a:rPr lang="en-US" dirty="0" err="1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Navrongo</a:t>
            </a:r>
            <a:r>
              <a:rPr lang="en-US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dirty="0" err="1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Zuarungu</a:t>
            </a:r>
            <a:r>
              <a:rPr lang="en-US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weather stations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82366" y="2209800"/>
            <a:ext cx="206163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  <a:r>
              <a:rPr lang="en-US" dirty="0" smtClean="0"/>
              <a:t>ield </a:t>
            </a:r>
            <a:r>
              <a:rPr lang="en-US" dirty="0"/>
              <a:t>reductions of up to 40% occurred due to crop water deficits during mid and late stages of the late maturing maize </a:t>
            </a:r>
          </a:p>
        </p:txBody>
      </p:sp>
    </p:spTree>
    <p:extLst>
      <p:ext uri="{BB962C8B-B14F-4D97-AF65-F5344CB8AC3E}">
        <p14:creationId xmlns:p14="http://schemas.microsoft.com/office/powerpoint/2010/main" val="212708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138940"/>
              </p:ext>
            </p:extLst>
          </p:nvPr>
        </p:nvGraphicFramePr>
        <p:xfrm>
          <a:off x="762000" y="2133600"/>
          <a:ext cx="6476998" cy="4663440"/>
        </p:xfrm>
        <a:graphic>
          <a:graphicData uri="http://schemas.openxmlformats.org/drawingml/2006/table">
            <a:tbl>
              <a:tblPr firstRow="1" firstCol="1" bandRow="1"/>
              <a:tblGrid>
                <a:gridCol w="1124845">
                  <a:extLst>
                    <a:ext uri="{9D8B030D-6E8A-4147-A177-3AD203B41FA5}">
                      <a16:colId xmlns:a16="http://schemas.microsoft.com/office/drawing/2014/main" val="4083882534"/>
                    </a:ext>
                  </a:extLst>
                </a:gridCol>
                <a:gridCol w="1124845">
                  <a:extLst>
                    <a:ext uri="{9D8B030D-6E8A-4147-A177-3AD203B41FA5}">
                      <a16:colId xmlns:a16="http://schemas.microsoft.com/office/drawing/2014/main" val="2566772044"/>
                    </a:ext>
                  </a:extLst>
                </a:gridCol>
                <a:gridCol w="967235">
                  <a:extLst>
                    <a:ext uri="{9D8B030D-6E8A-4147-A177-3AD203B41FA5}">
                      <a16:colId xmlns:a16="http://schemas.microsoft.com/office/drawing/2014/main" val="1986603134"/>
                    </a:ext>
                  </a:extLst>
                </a:gridCol>
                <a:gridCol w="976823">
                  <a:extLst>
                    <a:ext uri="{9D8B030D-6E8A-4147-A177-3AD203B41FA5}">
                      <a16:colId xmlns:a16="http://schemas.microsoft.com/office/drawing/2014/main" val="4110343649"/>
                    </a:ext>
                  </a:extLst>
                </a:gridCol>
                <a:gridCol w="1141625">
                  <a:extLst>
                    <a:ext uri="{9D8B030D-6E8A-4147-A177-3AD203B41FA5}">
                      <a16:colId xmlns:a16="http://schemas.microsoft.com/office/drawing/2014/main" val="2486762840"/>
                    </a:ext>
                  </a:extLst>
                </a:gridCol>
                <a:gridCol w="1141625">
                  <a:extLst>
                    <a:ext uri="{9D8B030D-6E8A-4147-A177-3AD203B41FA5}">
                      <a16:colId xmlns:a16="http://schemas.microsoft.com/office/drawing/2014/main" val="3624158260"/>
                    </a:ext>
                  </a:extLst>
                </a:gridCol>
              </a:tblGrid>
              <a:tr h="255494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Sowing dates (day/month)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Navrongo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Zuarungu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4458175"/>
                  </a:ext>
                </a:extLst>
              </a:tr>
              <a:tr h="510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Late maturing maize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Sorghum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Late maturing maize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Sorghum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891292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01-05/05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660591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06-10/05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999525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11-15/05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435661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16-20/05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6671970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21-25/05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3916403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26-31/05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44418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01-05/06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000204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06-10/06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737470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11-15/06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103559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16-20/06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23362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21-25/06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011834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26-30/06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561806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01-05/07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602854"/>
                  </a:ext>
                </a:extLst>
              </a:tr>
              <a:tr h="25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06-10/07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D0D0D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19962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28600" y="1371600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4000" marR="0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 1. </a:t>
            </a:r>
            <a:r>
              <a:rPr lang="en-US" sz="12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Yield reduction (%) of late maturing maize and sorghum under different sowing dates at </a:t>
            </a:r>
            <a:r>
              <a:rPr lang="en-US" sz="1200" b="1" dirty="0" err="1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Navrongo</a:t>
            </a:r>
            <a:r>
              <a:rPr lang="en-US" sz="12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1200" b="1" dirty="0" err="1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Zuarungu</a:t>
            </a:r>
            <a:r>
              <a:rPr lang="en-US" sz="1200" b="1" dirty="0">
                <a:solidFill>
                  <a:srgbClr val="0D0D0D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areas</a:t>
            </a:r>
            <a:endParaRPr lang="en-US" sz="1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796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607113"/>
              </p:ext>
            </p:extLst>
          </p:nvPr>
        </p:nvGraphicFramePr>
        <p:xfrm>
          <a:off x="381000" y="1447800"/>
          <a:ext cx="8305801" cy="4904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406718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2958941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190342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768600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438980"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Outcome </a:t>
                      </a:r>
                      <a:r>
                        <a:rPr lang="en-US" sz="1200" dirty="0" smtClean="0"/>
                        <a:t>no:</a:t>
                      </a:r>
                      <a:r>
                        <a:rPr lang="en-US" sz="1200" baseline="0" dirty="0" smtClean="0"/>
                        <a:t> 1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Output </a:t>
                      </a:r>
                      <a:r>
                        <a:rPr lang="en-US" sz="1200" dirty="0" smtClean="0"/>
                        <a:t>no: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1.2</a:t>
                      </a:r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</a:t>
                      </a:r>
                      <a:r>
                        <a:rPr lang="en-US" sz="1200" dirty="0" smtClean="0"/>
                        <a:t>no: 1.2.2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438980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smtClean="0"/>
                        <a:t>Sub-activity GH122-1702: Determining appropriate water scheduling methods for enhanced crop and water productivity in dry season vegetable production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41209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</a:t>
                      </a:r>
                    </a:p>
                    <a:p>
                      <a:r>
                        <a:rPr lang="en-US" sz="12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smtClean="0"/>
                        <a:t>Upper East Region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41209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smtClean="0"/>
                        <a:t>April 2017-March 2018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438980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Recommendations on irrigation scheduling methods for enhanced crop water productivity in the dry season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dirty="0" smtClean="0"/>
                        <a:t>Draft report on the effects of irrigation scheduling on crop yield and water productivity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submitted 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757692">
                <a:tc>
                  <a:txBody>
                    <a:bodyPr/>
                    <a:lstStyle/>
                    <a:p>
                      <a:r>
                        <a:rPr lang="en-US" sz="12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Productivity</a:t>
                      </a:r>
                      <a:r>
                        <a:rPr lang="en-US" sz="1200" baseline="0" dirty="0" smtClean="0"/>
                        <a:t> (t/ha)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Water</a:t>
                      </a:r>
                      <a:r>
                        <a:rPr lang="en-US" sz="1200" baseline="0" dirty="0" smtClean="0"/>
                        <a:t> savings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546791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Zenebe Adimassu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Richard</a:t>
                      </a:r>
                      <a:r>
                        <a:rPr lang="en-US" sz="1200" baseline="0" dirty="0" smtClean="0"/>
                        <a:t> Appoh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7576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dirty="0" smtClean="0"/>
                        <a:t>The sub-activity</a:t>
                      </a:r>
                      <a:r>
                        <a:rPr lang="en-US" sz="1200" baseline="0" dirty="0" smtClean="0"/>
                        <a:t> is </a:t>
                      </a:r>
                      <a:r>
                        <a:rPr lang="en-US" sz="1200" dirty="0" smtClean="0"/>
                        <a:t>related to activities RT4-Gh-1 and RT4-Gh-2 in the 2016 research year work plans of Phase 1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4944533"/>
            <a:ext cx="2345267" cy="1905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6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05000" y="1178984"/>
            <a:ext cx="7772400" cy="838200"/>
          </a:xfrm>
        </p:spPr>
        <p:txBody>
          <a:bodyPr>
            <a:normAutofit/>
          </a:bodyPr>
          <a:lstStyle/>
          <a:p>
            <a:r>
              <a:rPr lang="en-US" sz="2000" b="1" dirty="0"/>
              <a:t>Effect of wetting front detector (WFD) on irrigation water </a:t>
            </a:r>
          </a:p>
          <a:p>
            <a:endParaRPr lang="en-US" dirty="0" smtClean="0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752600"/>
            <a:ext cx="5283200" cy="3962400"/>
          </a:xfrm>
          <a:prstGeom prst="rect">
            <a:avLst/>
          </a:prstGeom>
          <a:noFill/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 txBox="1">
            <a:spLocks/>
          </p:cNvSpPr>
          <p:nvPr/>
        </p:nvSpPr>
        <p:spPr>
          <a:xfrm>
            <a:off x="4800600" y="2133600"/>
            <a:ext cx="40386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114300" indent="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Arial" pitchFamily="34" charset="0"/>
              <a:buNone/>
              <a:defRPr sz="44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indent="-571500">
              <a:buFont typeface="Wingdings" panose="05000000000000000000" pitchFamily="2" charset="2"/>
              <a:buChar char="v"/>
            </a:pPr>
            <a:r>
              <a:rPr lang="en-US" sz="2600" dirty="0" smtClean="0"/>
              <a:t>As shown in the figure, 644, 679.6 and 771 mm irrigation water was applied to grow pepper using WFD, CWR and FP, respectively</a:t>
            </a:r>
            <a:r>
              <a:rPr lang="en-US" dirty="0" smtClean="0"/>
              <a:t>. </a:t>
            </a:r>
          </a:p>
          <a:p>
            <a:pPr marL="685800" indent="-57150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2683" y="5051747"/>
            <a:ext cx="3981317" cy="179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03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B71C4711-9970-464C-BE92-AF95AC7E76C3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35B6F308-29BA-1E43-A35F-D764110676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E26CE0-AB66-4F91-BD00-58CA3546E3E5}">
  <ds:schemaRefs>
    <ds:schemaRef ds:uri="9f5e9607-a28b-487e-b093-da60e75ee109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822</TotalTime>
  <Words>804</Words>
  <Application>Microsoft Office PowerPoint</Application>
  <PresentationFormat>On-screen Show (4:3)</PresentationFormat>
  <Paragraphs>209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Yu Gothic Light</vt:lpstr>
      <vt:lpstr>Arial</vt:lpstr>
      <vt:lpstr>Calibri</vt:lpstr>
      <vt:lpstr>Calibri Light</vt:lpstr>
      <vt:lpstr>Gill Sans</vt:lpstr>
      <vt:lpstr>Times New Roman</vt:lpstr>
      <vt:lpstr>Wingdings</vt:lpstr>
      <vt:lpstr>Africa RISING presentation_template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Odhong', IITA</dc:creator>
  <cp:lastModifiedBy>Adimassu, Zenebe (IWMI-Ghana)</cp:lastModifiedBy>
  <cp:revision>88</cp:revision>
  <cp:lastPrinted>2011-10-06T11:45:23Z</cp:lastPrinted>
  <dcterms:created xsi:type="dcterms:W3CDTF">2018-05-19T10:21:56Z</dcterms:created>
  <dcterms:modified xsi:type="dcterms:W3CDTF">2018-06-06T03:09:03Z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